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633" r:id="rId2"/>
    <p:sldId id="550" r:id="rId3"/>
    <p:sldId id="552" r:id="rId4"/>
    <p:sldId id="553" r:id="rId5"/>
    <p:sldId id="599" r:id="rId6"/>
    <p:sldId id="600" r:id="rId7"/>
    <p:sldId id="583" r:id="rId8"/>
    <p:sldId id="584" r:id="rId9"/>
    <p:sldId id="582" r:id="rId10"/>
    <p:sldId id="585" r:id="rId11"/>
    <p:sldId id="587" r:id="rId12"/>
    <p:sldId id="588" r:id="rId13"/>
    <p:sldId id="586" r:id="rId14"/>
    <p:sldId id="581" r:id="rId15"/>
    <p:sldId id="601" r:id="rId16"/>
    <p:sldId id="558" r:id="rId17"/>
    <p:sldId id="589" r:id="rId18"/>
    <p:sldId id="591" r:id="rId19"/>
    <p:sldId id="590" r:id="rId20"/>
    <p:sldId id="592" r:id="rId21"/>
    <p:sldId id="564" r:id="rId22"/>
    <p:sldId id="602" r:id="rId23"/>
    <p:sldId id="566" r:id="rId24"/>
    <p:sldId id="567" r:id="rId25"/>
    <p:sldId id="593" r:id="rId26"/>
    <p:sldId id="594" r:id="rId27"/>
    <p:sldId id="569" r:id="rId28"/>
    <p:sldId id="595" r:id="rId29"/>
    <p:sldId id="570" r:id="rId30"/>
    <p:sldId id="572" r:id="rId31"/>
    <p:sldId id="596" r:id="rId32"/>
    <p:sldId id="573" r:id="rId33"/>
    <p:sldId id="578" r:id="rId34"/>
    <p:sldId id="597" r:id="rId35"/>
    <p:sldId id="580" r:id="rId36"/>
    <p:sldId id="577" r:id="rId37"/>
    <p:sldId id="634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074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83B8"/>
    <a:srgbClr val="0E9CDE"/>
    <a:srgbClr val="FFFFFF"/>
    <a:srgbClr val="0B7BAD"/>
    <a:srgbClr val="EDF5FD"/>
    <a:srgbClr val="E2F5FE"/>
    <a:srgbClr val="EBF9EC"/>
    <a:srgbClr val="FB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85991" autoAdjust="0"/>
  </p:normalViewPr>
  <p:slideViewPr>
    <p:cSldViewPr>
      <p:cViewPr varScale="1">
        <p:scale>
          <a:sx n="73" d="100"/>
          <a:sy n="73" d="100"/>
        </p:scale>
        <p:origin x="1670" y="72"/>
      </p:cViewPr>
      <p:guideLst>
        <p:guide orient="horz" pos="2160"/>
        <p:guide orient="horz" pos="307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187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fld id="{432E5353-F470-4CF4-B364-9BEB68DE1F29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fld id="{980B94A9-9180-4A8E-87AA-CBEE5593F035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4097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387" name="文本占位符 4098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/>
          <a:lstStyle/>
          <a:p>
            <a:pPr lvl="0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教员演示最终的显示效果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教学指导：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xxxxxxx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、引导学员说出刚刚学过的</a:t>
            </a:r>
            <a:r>
              <a:rPr lang="en-US" altLang="zh-CN" dirty="0"/>
              <a:t>inline-block</a:t>
            </a:r>
            <a:r>
              <a:rPr lang="zh-CN" altLang="en-US" dirty="0"/>
              <a:t>；然后介绍还有一种方式可以实现让块元素排在一行。引出浮动。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F7375-6634-4311-8ECD-C6F40EB23721}" type="slidenum">
              <a:rPr lang="zh-CN" altLang="en-US" smtClean="0"/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zh-CN" altLang="en-US" dirty="0"/>
              <a:t>重点让学员看原始</a:t>
            </a:r>
            <a:r>
              <a:rPr lang="en-US" altLang="zh-CN" dirty="0"/>
              <a:t>HTML</a:t>
            </a:r>
            <a:r>
              <a:rPr lang="zh-CN" altLang="en-US" dirty="0"/>
              <a:t>代码，及原始页面效果图，后面改变与此相比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F7375-6634-4311-8ECD-C6F40EB23721}" type="slidenum">
              <a:rPr lang="zh-CN" altLang="en-US" smtClean="0"/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zh-CN" altLang="en-US" dirty="0"/>
              <a:t>分别设置三个图片所在的层左浮动，查看效果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zh-CN" altLang="en-US" dirty="0"/>
              <a:t>教员演示后，通过总结引出后面要讲解的清除浮动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教员演示最终的显示效果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教员演示最终的显示效果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教学指导：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xxxxxxx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CA80BE-15BA-420A-97D0-D6358A93C02A}" type="slidenum">
              <a:rPr lang="zh-CN" altLang="en-US" smtClean="0"/>
              <a:t>20</a:t>
            </a:fld>
            <a:endParaRPr lang="en-US" altLang="zh-CN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zh-CN" altLang="en-US" dirty="0"/>
              <a:t>回顾：上次课的教学内容和学员已学过的相关技术内容</a:t>
            </a:r>
            <a:endParaRPr lang="en-US" altLang="zh-CN" dirty="0"/>
          </a:p>
          <a:p>
            <a:r>
              <a:rPr lang="zh-CN" altLang="en-US" dirty="0"/>
              <a:t>作业点评：点评作业的提交情况和共性问题，目的是给学员作业反馈以促进学员完成作业的积极性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EBFBE4-A425-44C5-B009-C4B4E27CBA05}" type="slidenum">
              <a:rPr lang="zh-CN" altLang="en-US" smtClean="0"/>
              <a:t>21</a:t>
            </a:fld>
            <a:endParaRPr lang="en-US" altLang="zh-CN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CA80BE-15BA-420A-97D0-D6358A93C02A}" type="slidenum">
              <a:rPr lang="zh-CN" altLang="en-US" smtClean="0"/>
              <a:t>22</a:t>
            </a:fld>
            <a:endParaRPr lang="en-US" altLang="zh-CN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7FE78C-5C2A-4C5F-B7BD-7F8CAA7B8610}" type="slidenum">
              <a:rPr lang="zh-CN" altLang="en-US" smtClean="0"/>
              <a:t>23</a:t>
            </a:fld>
            <a:endParaRPr lang="en-US" altLang="zh-CN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、通过修改</a:t>
            </a:r>
            <a:r>
              <a:rPr lang="en-US" altLang="zh-CN" dirty="0">
                <a:ea typeface="宋体" panose="02010600030101010101" pitchFamily="2" charset="-122"/>
              </a:rPr>
              <a:t>layer01</a:t>
            </a:r>
            <a:r>
              <a:rPr lang="zh-CN" altLang="en-US" dirty="0">
                <a:ea typeface="宋体" panose="02010600030101010101" pitchFamily="2" charset="-122"/>
              </a:rPr>
              <a:t>左浮动可以看到图片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依然在文本的左侧，没有实现清除左侧浮动的效果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2</a:t>
            </a:r>
            <a:r>
              <a:rPr lang="zh-CN" altLang="en-US" dirty="0">
                <a:ea typeface="宋体" panose="02010600030101010101" pitchFamily="2" charset="-122"/>
              </a:rPr>
              <a:t>、由第一段代码和图片效果可以看到，无论设置左浮动或右浮动，都可能出现一侧浮动没有清除的情况，因此从第一个图片效果引出清浮两测浮动，这样就可以保证文本左右两侧均无浮动元素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E1633-31D3-483A-B493-0CCF0D75DE87}" type="slidenum">
              <a:rPr lang="zh-CN" altLang="en-US" smtClean="0"/>
              <a:t>24</a:t>
            </a:fld>
            <a:endParaRPr lang="en-US" altLang="zh-CN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E1633-31D3-483A-B493-0CCF0D75DE87}" type="slidenum">
              <a:rPr lang="zh-CN" altLang="en-US" smtClean="0"/>
              <a:t>25</a:t>
            </a:fld>
            <a:endParaRPr lang="en-US" altLang="zh-CN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E1633-31D3-483A-B493-0CCF0D75DE87}" type="slidenum">
              <a:rPr lang="zh-CN" altLang="en-US" smtClean="0"/>
              <a:t>26</a:t>
            </a:fld>
            <a:endParaRPr lang="en-US" altLang="zh-CN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、分别设置</a:t>
            </a:r>
            <a:r>
              <a:rPr lang="en-US" altLang="zh-CN" dirty="0"/>
              <a:t>overflow</a:t>
            </a:r>
            <a:r>
              <a:rPr lang="zh-CN" altLang="en-US" dirty="0"/>
              <a:t>四个不同属性值，展示其效果，让学员查看效果图，说明其中的区别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、强调一下</a:t>
            </a:r>
            <a:r>
              <a:rPr lang="en-US" altLang="zh-CN" dirty="0"/>
              <a:t>hidden</a:t>
            </a:r>
            <a:r>
              <a:rPr lang="zh-CN" altLang="en-US" dirty="0"/>
              <a:t>属性值，这个值在网页中经常使用，通常与</a:t>
            </a:r>
            <a:r>
              <a:rPr lang="en-US" altLang="zh-CN" dirty="0"/>
              <a:t>&lt;div&gt;</a:t>
            </a:r>
            <a:r>
              <a:rPr lang="zh-CN" altLang="en-US" dirty="0"/>
              <a:t>宽度结合使用设置</a:t>
            </a:r>
            <a:r>
              <a:rPr lang="en-US" altLang="zh-CN" dirty="0"/>
              <a:t>&lt;div&gt;</a:t>
            </a:r>
            <a:r>
              <a:rPr lang="zh-CN" altLang="en-US" dirty="0"/>
              <a:t>自动扩展高度，或者隐藏超出的内容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E1633-31D3-483A-B493-0CCF0D75DE87}" type="slidenum">
              <a:rPr lang="zh-CN" altLang="en-US" smtClean="0"/>
              <a:t>28</a:t>
            </a:fld>
            <a:endParaRPr lang="en-US" altLang="zh-CN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教学指导：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29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6F4F3C-8864-4C4A-BA29-9845ABD86C9D}" type="slidenum">
              <a:rPr lang="zh-CN" altLang="en-US" smtClean="0"/>
              <a:t>30</a:t>
            </a:fld>
            <a:endParaRPr lang="en-US" altLang="zh-CN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教学指导：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根据页面效果图讲解需求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6F4F3C-8864-4C4A-BA29-9845ABD86C9D}" type="slidenum">
              <a:rPr lang="zh-CN" altLang="en-US" smtClean="0"/>
              <a:t>31</a:t>
            </a:fld>
            <a:endParaRPr lang="en-US" altLang="zh-CN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教学指导：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根据页面效果图讲解需求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32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教学指导：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xxxxxxx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  <a:t>33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教学指导：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34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教学指导；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总结部分</a:t>
            </a:r>
            <a:r>
              <a:rPr lang="zh-CN" altLang="zh-CN">
                <a:ea typeface="宋体" panose="02010600030101010101" pitchFamily="2" charset="-122"/>
              </a:rPr>
              <a:t>主要达到以下几个目的：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zh-CN" altLang="zh-CN" b="1">
                <a:ea typeface="宋体" panose="02010600030101010101" pitchFamily="2" charset="-122"/>
              </a:rPr>
              <a:t>回顾内容</a:t>
            </a:r>
            <a:r>
              <a:rPr lang="zh-CN" altLang="en-US" b="1">
                <a:ea typeface="宋体" panose="02010600030101010101" pitchFamily="2" charset="-122"/>
              </a:rPr>
              <a:t>。</a:t>
            </a:r>
            <a:r>
              <a:rPr lang="zh-CN" altLang="en-US">
                <a:solidFill>
                  <a:srgbClr val="C00000"/>
                </a:solidFill>
                <a:ea typeface="宋体" panose="02010600030101010101" pitchFamily="2" charset="-122"/>
              </a:rPr>
              <a:t>注意与</a:t>
            </a:r>
            <a:r>
              <a:rPr lang="zh-CN" altLang="zh-CN">
                <a:solidFill>
                  <a:srgbClr val="C00000"/>
                </a:solidFill>
                <a:ea typeface="宋体" panose="02010600030101010101" pitchFamily="2" charset="-122"/>
              </a:rPr>
              <a:t>与</a:t>
            </a:r>
            <a:r>
              <a:rPr lang="zh-CN" altLang="en-US">
                <a:solidFill>
                  <a:srgbClr val="C00000"/>
                </a:solidFill>
                <a:ea typeface="宋体" panose="02010600030101010101" pitchFamily="2" charset="-122"/>
              </a:rPr>
              <a:t>本章任务和目标</a:t>
            </a:r>
            <a:r>
              <a:rPr lang="zh-CN" altLang="zh-CN">
                <a:solidFill>
                  <a:srgbClr val="C00000"/>
                </a:solidFill>
                <a:ea typeface="宋体" panose="02010600030101010101" pitchFamily="2" charset="-122"/>
              </a:rPr>
              <a:t>不一样。</a:t>
            </a:r>
            <a:r>
              <a:rPr lang="zh-CN" altLang="en-US">
                <a:solidFill>
                  <a:srgbClr val="C00000"/>
                </a:solidFill>
                <a:ea typeface="宋体" panose="02010600030101010101" pitchFamily="2" charset="-122"/>
              </a:rPr>
              <a:t>本章任务和目标是</a:t>
            </a:r>
            <a:r>
              <a:rPr lang="zh-CN" altLang="zh-CN">
                <a:ea typeface="宋体" panose="02010600030101010101" pitchFamily="2" charset="-122"/>
              </a:rPr>
              <a:t>是强调</a:t>
            </a:r>
            <a:r>
              <a:rPr lang="zh-CN" altLang="en-US">
                <a:ea typeface="宋体" panose="02010600030101010101" pitchFamily="2" charset="-122"/>
              </a:rPr>
              <a:t>内容概貌，学到技术，告知要学习什么；总结时，</a:t>
            </a:r>
            <a:r>
              <a:rPr lang="zh-CN" altLang="zh-CN">
                <a:ea typeface="宋体" panose="02010600030101010101" pitchFamily="2" charset="-122"/>
              </a:rPr>
              <a:t>要格外强调观点，把每一</a:t>
            </a:r>
            <a:r>
              <a:rPr lang="zh-CN" altLang="en-US">
                <a:ea typeface="宋体" panose="02010600030101010101" pitchFamily="2" charset="-122"/>
              </a:rPr>
              <a:t>个知识点</a:t>
            </a:r>
            <a:r>
              <a:rPr lang="zh-CN" altLang="zh-CN">
                <a:ea typeface="宋体" panose="02010600030101010101" pitchFamily="2" charset="-122"/>
              </a:rPr>
              <a:t>的观点</a:t>
            </a:r>
            <a:r>
              <a:rPr lang="zh-CN" altLang="en-US">
                <a:ea typeface="宋体" panose="02010600030101010101" pitchFamily="2" charset="-122"/>
              </a:rPr>
              <a:t>结论</a:t>
            </a:r>
            <a:r>
              <a:rPr lang="zh-CN" altLang="zh-CN">
                <a:ea typeface="宋体" panose="02010600030101010101" pitchFamily="2" charset="-122"/>
              </a:rPr>
              <a:t>都尽量突出出来。</a:t>
            </a:r>
            <a:endParaRPr lang="en-US" altLang="zh-CN">
              <a:solidFill>
                <a:srgbClr val="C00000"/>
              </a:solidFill>
              <a:ea typeface="宋体" panose="02010600030101010101" pitchFamily="2" charset="-122"/>
            </a:endParaRPr>
          </a:p>
          <a:p>
            <a:r>
              <a:rPr lang="en-US" altLang="zh-CN" b="1">
                <a:ea typeface="宋体" panose="02010600030101010101" pitchFamily="2" charset="-122"/>
              </a:rPr>
              <a:t>2</a:t>
            </a:r>
            <a:r>
              <a:rPr lang="zh-CN" altLang="en-US" b="1">
                <a:ea typeface="宋体" panose="02010600030101010101" pitchFamily="2" charset="-122"/>
              </a:rPr>
              <a:t>、</a:t>
            </a:r>
            <a:r>
              <a:rPr lang="zh-CN" altLang="zh-CN" b="1">
                <a:ea typeface="宋体" panose="02010600030101010101" pitchFamily="2" charset="-122"/>
              </a:rPr>
              <a:t>整理逻辑</a:t>
            </a:r>
            <a:r>
              <a:rPr lang="zh-CN" altLang="en-US" b="1">
                <a:ea typeface="宋体" panose="02010600030101010101" pitchFamily="2" charset="-122"/>
              </a:rPr>
              <a:t>。</a:t>
            </a:r>
            <a:r>
              <a:rPr lang="zh-CN" altLang="zh-CN">
                <a:ea typeface="宋体" panose="02010600030101010101" pitchFamily="2" charset="-122"/>
              </a:rPr>
              <a:t>还应该把观点之间的逻辑联系梳理出来</a:t>
            </a:r>
            <a:r>
              <a:rPr lang="zh-CN" altLang="en-US">
                <a:ea typeface="宋体" panose="02010600030101010101" pitchFamily="2" charset="-122"/>
              </a:rPr>
              <a:t>。</a:t>
            </a:r>
            <a:r>
              <a:rPr lang="zh-CN" altLang="zh-CN">
                <a:ea typeface="宋体" panose="02010600030101010101" pitchFamily="2" charset="-122"/>
              </a:rPr>
              <a:t>从而使</a:t>
            </a:r>
            <a:r>
              <a:rPr lang="zh-CN" altLang="en-US">
                <a:ea typeface="宋体" panose="02010600030101010101" pitchFamily="2" charset="-122"/>
              </a:rPr>
              <a:t>知识</a:t>
            </a:r>
            <a:r>
              <a:rPr lang="zh-CN" altLang="zh-CN">
                <a:ea typeface="宋体" panose="02010600030101010101" pitchFamily="2" charset="-122"/>
              </a:rPr>
              <a:t>系统化、逻辑化。要帮助</a:t>
            </a:r>
            <a:r>
              <a:rPr lang="zh-CN" altLang="en-US">
                <a:ea typeface="宋体" panose="02010600030101010101" pitchFamily="2" charset="-122"/>
              </a:rPr>
              <a:t>学员</a:t>
            </a:r>
            <a:r>
              <a:rPr lang="zh-CN" altLang="zh-CN">
                <a:ea typeface="宋体" panose="02010600030101010101" pitchFamily="2" charset="-122"/>
              </a:rPr>
              <a:t>整清逻辑是总结的一大任务</a:t>
            </a:r>
            <a:r>
              <a:rPr lang="zh-CN" altLang="en-US">
                <a:ea typeface="宋体" panose="02010600030101010101" pitchFamily="2" charset="-122"/>
              </a:rPr>
              <a:t>。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0B0B1C-76B9-403A-B144-E528BFF32123}" type="slidenum">
              <a:rPr lang="zh-CN" altLang="en-US" smtClean="0"/>
              <a:t>35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36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zh-CN" altLang="en-US" dirty="0"/>
              <a:t>重点讲解这两种布局，其他布局类型简单</a:t>
            </a:r>
            <a:r>
              <a:rPr lang="zh-CN" altLang="en-US" baseline="0" dirty="0"/>
              <a:t>介绍即可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、了解了标准文档流后，引导学员如果实现左边图形的布局呢？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F7375-6634-4311-8ECD-C6F40EB23721}" type="slidenum">
              <a:rPr lang="zh-CN" altLang="en-US" smtClean="0"/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回顾块元素和行内元素的特性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教员分别演示不同属性的显示效果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B94A9-9180-4A8E-87AA-CBEE5593F035}" type="slidenum">
              <a:rPr lang="zh-CN" altLang="en-US" smtClean="0"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/>
              <a:t>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F7375-6634-4311-8ECD-C6F40EB23721}" type="slidenum">
              <a:rPr lang="zh-CN" altLang="en-US" smtClean="0"/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s1--面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857875" y="6000750"/>
            <a:ext cx="2492375" cy="6826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600"/>
              </a:lnSpc>
              <a:defRPr/>
            </a:pP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ACCP8.0</a:t>
            </a:r>
          </a:p>
          <a:p>
            <a:pPr>
              <a:lnSpc>
                <a:spcPts val="1500"/>
              </a:lnSpc>
              <a:defRPr/>
            </a:pPr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职业教育研究院</a:t>
            </a:r>
            <a:endParaRPr lang="en-US" altLang="zh-CN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500"/>
              </a:lnSpc>
              <a:defRPr/>
            </a:pPr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北京阿博泰克北大青鸟信息技术有限公司</a:t>
            </a:r>
          </a:p>
        </p:txBody>
      </p:sp>
      <p:pic>
        <p:nvPicPr>
          <p:cNvPr id="6" name="图片 13" descr="彩色1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214313"/>
            <a:ext cx="18335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13"/>
          <p:cNvGrpSpPr/>
          <p:nvPr userDrawn="1"/>
        </p:nvGrpSpPr>
        <p:grpSpPr bwMode="auto">
          <a:xfrm>
            <a:off x="7715250" y="1747838"/>
            <a:ext cx="576263" cy="677862"/>
            <a:chOff x="7786710" y="1500174"/>
            <a:chExt cx="576891" cy="677108"/>
          </a:xfrm>
        </p:grpSpPr>
        <p:sp>
          <p:nvSpPr>
            <p:cNvPr id="8" name="圆角矩形 7"/>
            <p:cNvSpPr/>
            <p:nvPr/>
          </p:nvSpPr>
          <p:spPr>
            <a:xfrm>
              <a:off x="7858226" y="1642890"/>
              <a:ext cx="429092" cy="42814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9" name="组合 14"/>
            <p:cNvGrpSpPr/>
            <p:nvPr/>
          </p:nvGrpSpPr>
          <p:grpSpPr bwMode="auto">
            <a:xfrm>
              <a:off x="7786710" y="1500174"/>
              <a:ext cx="576891" cy="677108"/>
              <a:chOff x="7572396" y="1500174"/>
              <a:chExt cx="576891" cy="677108"/>
            </a:xfrm>
          </p:grpSpPr>
          <p:sp>
            <p:nvSpPr>
              <p:cNvPr id="10" name="矩形 16"/>
              <p:cNvSpPr>
                <a:spLocks noChangeArrowheads="1"/>
              </p:cNvSpPr>
              <p:nvPr/>
            </p:nvSpPr>
            <p:spPr bwMode="auto">
              <a:xfrm>
                <a:off x="7572396" y="1500174"/>
                <a:ext cx="429092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38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endParaRPr lang="zh-CN" altLang="en-US" sz="3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矩形 17"/>
              <p:cNvSpPr>
                <a:spLocks noChangeArrowheads="1"/>
              </p:cNvSpPr>
              <p:nvPr/>
            </p:nvSpPr>
            <p:spPr bwMode="auto">
              <a:xfrm>
                <a:off x="7786943" y="1774506"/>
                <a:ext cx="362344" cy="3678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685800" y="2105028"/>
            <a:ext cx="7772400" cy="1470025"/>
          </a:xfrm>
          <a:noFill/>
        </p:spPr>
        <p:txBody>
          <a:bodyPr>
            <a:normAutofit/>
          </a:bodyPr>
          <a:lstStyle>
            <a:lvl1pPr algn="ctr">
              <a:defRPr sz="44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4" name="副标题 2"/>
          <p:cNvSpPr>
            <a:spLocks noGrp="1"/>
          </p:cNvSpPr>
          <p:nvPr>
            <p:ph type="subTitle" idx="1"/>
          </p:nvPr>
        </p:nvSpPr>
        <p:spPr>
          <a:xfrm>
            <a:off x="714348" y="3605226"/>
            <a:ext cx="7786742" cy="1752600"/>
          </a:xfrm>
        </p:spPr>
        <p:txBody>
          <a:bodyPr/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16C0E6-A1EF-4CA3-B26A-DF8A786CE22A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6B4BE5-D092-4495-A09A-2D6F03BC5DDF}" type="slidenum">
              <a:rPr lang="zh-CN" altLang="en-US"/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07213" y="80963"/>
            <a:ext cx="2057400" cy="64436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35013" y="80963"/>
            <a:ext cx="6019800" cy="64436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93397-9708-4655-9073-74EA3DAA010A}" type="slidenum">
              <a:rPr lang="zh-CN" altLang="en-US"/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57685" y="285728"/>
            <a:ext cx="4606927" cy="523220"/>
          </a:xfrm>
          <a:solidFill>
            <a:schemeClr val="bg1"/>
          </a:solidFill>
        </p:spPr>
        <p:txBody>
          <a:bodyPr>
            <a:spAutoFit/>
          </a:bodyPr>
          <a:lstStyle>
            <a:lvl1pPr>
              <a:defRPr sz="2800" b="1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4254" y="1214422"/>
            <a:ext cx="7645398" cy="5143536"/>
          </a:xfrm>
        </p:spPr>
        <p:txBody>
          <a:bodyPr/>
          <a:lstStyle>
            <a:lvl1pPr>
              <a:buSzPct val="100000"/>
              <a:buFont typeface="Wingdings" panose="05000000000000000000" pitchFamily="2" charset="2"/>
              <a:buChar char="n"/>
              <a:defRPr b="1">
                <a:latin typeface="+mn-lt"/>
              </a:defRPr>
            </a:lvl1pPr>
            <a:lvl2pPr>
              <a:buSzPct val="100000"/>
              <a:buFont typeface="Wingdings" panose="05000000000000000000" pitchFamily="2" charset="2"/>
              <a:buChar char="u"/>
              <a:defRPr b="1">
                <a:latin typeface="+mn-lt"/>
              </a:defRPr>
            </a:lvl2pPr>
            <a:lvl3pPr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b="1">
                <a:latin typeface="+mn-lt"/>
                <a:ea typeface="+mn-ea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BFE9AD-FDCB-49EE-8AAC-4269F814AA90}" type="slidenum">
              <a:rPr lang="zh-CN" altLang="en-US" smtClean="0"/>
              <a:t>‹#›</a:t>
            </a:fld>
            <a:r>
              <a:rPr lang="en-US" altLang="zh-CN" dirty="0"/>
              <a:t>/39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8756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28756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165D9-76F1-4755-9FB3-14C2E7327BC1}" type="slidenum">
              <a:rPr lang="zh-CN" altLang="en-US"/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276350"/>
            <a:ext cx="3889375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97425" y="1276350"/>
            <a:ext cx="3889375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74C98-6FAA-4F31-9F8E-0B307B7B799C}" type="slidenum">
              <a:rPr lang="zh-CN" altLang="en-US"/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94D5A-F44E-47C7-9A5C-2CE1BCD8BE8C}" type="slidenum">
              <a:rPr lang="zh-CN" altLang="en-US"/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4107BC-187B-476F-AF9E-59C6E55DAB0B}" type="slidenum">
              <a:rPr lang="zh-CN" altLang="en-US"/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5D7C20-DB91-4AC0-8868-E44FC71E4678}" type="slidenum">
              <a:rPr lang="zh-CN" altLang="en-US"/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C21C5-890B-4AB1-BB34-93DB2740AA23}" type="slidenum">
              <a:rPr lang="zh-CN" altLang="en-US"/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FECF5-2F10-483B-BC1F-AFE6A2FA59CF}" type="slidenum">
              <a:rPr lang="zh-CN" altLang="en-US"/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0" y="569913"/>
            <a:ext cx="9144000" cy="1587"/>
          </a:xfrm>
          <a:prstGeom prst="line">
            <a:avLst/>
          </a:prstGeom>
          <a:ln w="28575">
            <a:solidFill>
              <a:srgbClr val="0E9C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214438"/>
            <a:ext cx="7931150" cy="531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286250" y="295275"/>
            <a:ext cx="4678363" cy="561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38963" y="642143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ea typeface="黑体" panose="02010609060101010101" pitchFamily="2" charset="-122"/>
              </a:defRPr>
            </a:lvl1pPr>
          </a:lstStyle>
          <a:p>
            <a:pPr>
              <a:defRPr/>
            </a:pPr>
            <a:fld id="{FFF4A9D7-F7DB-4B37-9E46-134EFB12EB74}" type="slidenum">
              <a:rPr lang="zh-CN" altLang="en-US"/>
              <a:t>‹#›</a:t>
            </a:fld>
            <a:r>
              <a:rPr lang="en-US" altLang="zh-CN" dirty="0"/>
              <a:t>/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lang="zh-CN" altLang="en-US" sz="2800" b="1" dirty="0">
          <a:solidFill>
            <a:srgbClr val="121F55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21F55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21F55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21F55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21F55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E9CDE"/>
        </a:buClr>
        <a:buSzPct val="100000"/>
        <a:buFont typeface="Wingdings" panose="05000000000000000000" pitchFamily="2" charset="2"/>
        <a:buChar char="n"/>
        <a:defRPr sz="26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E9CDE"/>
        </a:buClr>
        <a:buSzPct val="100000"/>
        <a:buFont typeface="Wingdings" panose="05000000000000000000" pitchFamily="2" charset="2"/>
        <a:buChar char="u"/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E9CDE"/>
        </a:buClr>
        <a:buSzPct val="85000"/>
        <a:buFont typeface="Wingdings" panose="05000000000000000000" pitchFamily="2" charset="2"/>
        <a:buChar char="Ø"/>
        <a:defRPr sz="20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Ø"/>
        <a:defRPr sz="2000" b="1">
          <a:solidFill>
            <a:schemeClr val="tx1"/>
          </a:solidFill>
          <a:latin typeface="+mn-lt"/>
          <a:ea typeface="楷体_GB2312" panose="02010609030101010101" pitchFamily="49" charset="-122"/>
          <a:cs typeface="楷体_GB2312" panose="02010609030101010101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楷体_GB2312" panose="02010609030101010101" pitchFamily="49" charset="-122"/>
          <a:cs typeface="楷体_GB2312" panose="02010609030101010101" pitchFamily="49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楷体_GB2312" panose="02010609030101010101" pitchFamily="49" charset="-122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楷体_GB2312" panose="02010609030101010101" pitchFamily="49" charset="-122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楷体_GB2312" panose="02010609030101010101" pitchFamily="49" charset="-122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楷体_GB2312" panose="02010609030101010101" pitchFamily="49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038" y="1176338"/>
            <a:ext cx="6638925" cy="3705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6" name="Rectangle 2"/>
          <p:cNvSpPr>
            <a:spLocks noGrp="1"/>
          </p:cNvSpPr>
          <p:nvPr/>
        </p:nvSpPr>
        <p:spPr>
          <a:xfrm>
            <a:off x="4375150" y="122555"/>
            <a:ext cx="4781550" cy="584200"/>
          </a:xfrm>
          <a:prstGeom prst="rect">
            <a:avLst/>
          </a:prstGeom>
          <a:noFill/>
          <a:ln w="9525">
            <a:noFill/>
          </a:ln>
        </p:spPr>
        <p:txBody>
          <a:bodyPr lIns="90170" tIns="46990" rIns="90170" bIns="46990" anchor="t"/>
          <a:lstStyle/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zh-CN" altLang="en-US" sz="2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北京盛邦升华信息技术服务有限公司</a:t>
            </a:r>
          </a:p>
        </p:txBody>
      </p:sp>
      <p:sp>
        <p:nvSpPr>
          <p:cNvPr id="2059" name="Rectangle 2"/>
          <p:cNvSpPr>
            <a:spLocks noChangeArrowheads="1"/>
          </p:cNvSpPr>
          <p:nvPr/>
        </p:nvSpPr>
        <p:spPr bwMode="auto">
          <a:xfrm>
            <a:off x="1304925" y="3779838"/>
            <a:ext cx="7134225" cy="1831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u="none" strike="noStrike" kern="1200" cap="none" spc="0" normalizeH="0" baseline="0" noProof="1">
                <a:ln>
                  <a:noFill/>
                </a:ln>
                <a:solidFill>
                  <a:srgbClr val="003894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第七章  浮动</a:t>
            </a:r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90" y="-40640"/>
            <a:ext cx="1804035" cy="623570"/>
          </a:xfrm>
          <a:prstGeom prst="rect">
            <a:avLst/>
          </a:prstGeom>
        </p:spPr>
      </p:pic>
    </p:spTree>
  </p:cSld>
  <p:clrMapOvr>
    <a:masterClrMapping/>
  </p:clrMapOvr>
  <p:transition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43702" y="285728"/>
            <a:ext cx="2320910" cy="523220"/>
          </a:xfrm>
        </p:spPr>
        <p:txBody>
          <a:bodyPr/>
          <a:lstStyle/>
          <a:p>
            <a:r>
              <a:rPr lang="en-US" altLang="zh-CN" dirty="0"/>
              <a:t> display</a:t>
            </a:r>
            <a:r>
              <a:rPr lang="zh-CN" altLang="en-US" dirty="0"/>
              <a:t>特性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块级元素与行级元素的转变</a:t>
            </a:r>
            <a:endParaRPr lang="en-US" altLang="zh-CN" dirty="0"/>
          </a:p>
          <a:p>
            <a:r>
              <a:rPr lang="zh-CN" altLang="en-US" dirty="0"/>
              <a:t>控制块元素排到一行</a:t>
            </a:r>
            <a:endParaRPr lang="en-US" altLang="zh-CN" dirty="0"/>
          </a:p>
          <a:p>
            <a:r>
              <a:rPr lang="zh-CN" altLang="en-US" dirty="0"/>
              <a:t>控制元素的显示和隐藏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5220072" y="1196752"/>
            <a:ext cx="29290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b="1" dirty="0">
                <a:latin typeface="+mn-lt"/>
                <a:ea typeface="微软雅黑" panose="020B0503020204020204" pitchFamily="34" charset="-122"/>
              </a:rPr>
              <a:t>（</a:t>
            </a:r>
            <a:r>
              <a:rPr lang="en-US" altLang="zh-CN" sz="2600" b="1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block</a:t>
            </a:r>
            <a:r>
              <a:rPr lang="zh-CN" altLang="en-US" sz="2600" b="1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、</a:t>
            </a:r>
            <a:r>
              <a:rPr lang="en-US" altLang="zh-CN" sz="2600" b="1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inline</a:t>
            </a:r>
            <a:r>
              <a:rPr lang="zh-CN" altLang="en-US" sz="2600" b="1" dirty="0">
                <a:latin typeface="+mn-lt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10376" y="1689195"/>
            <a:ext cx="27061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b="1" dirty="0">
                <a:latin typeface="+mn-lt"/>
                <a:ea typeface="微软雅黑" panose="020B0503020204020204" pitchFamily="34" charset="-122"/>
              </a:rPr>
              <a:t>（</a:t>
            </a:r>
            <a:r>
              <a:rPr lang="en-US" altLang="zh-CN" sz="2600" b="1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inline-block</a:t>
            </a:r>
            <a:r>
              <a:rPr lang="zh-CN" altLang="en-US" sz="2600" b="1" dirty="0">
                <a:latin typeface="+mn-lt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44008" y="2181638"/>
            <a:ext cx="16482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b="1" dirty="0">
                <a:latin typeface="+mn-lt"/>
                <a:ea typeface="微软雅黑" panose="020B0503020204020204" pitchFamily="34" charset="-122"/>
              </a:rPr>
              <a:t>（</a:t>
            </a:r>
            <a:r>
              <a:rPr lang="en-US" altLang="zh-CN" sz="2600" b="1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none</a:t>
            </a:r>
            <a:r>
              <a:rPr lang="zh-CN" altLang="en-US" sz="2600" b="1" dirty="0">
                <a:latin typeface="+mn-lt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10</a:t>
            </a:fld>
            <a:r>
              <a:rPr lang="en-US" altLang="zh-CN"/>
              <a:t>/39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3203849" y="70285"/>
            <a:ext cx="5760764" cy="954107"/>
          </a:xfrm>
        </p:spPr>
        <p:txBody>
          <a:bodyPr/>
          <a:lstStyle/>
          <a:p>
            <a:r>
              <a:rPr lang="zh-CN" altLang="en-US" dirty="0"/>
              <a:t>学员操作</a:t>
            </a:r>
            <a:r>
              <a:rPr lang="en-US" altLang="zh-CN" dirty="0"/>
              <a:t>—</a:t>
            </a:r>
            <a:r>
              <a:rPr lang="zh-CN" altLang="zh-CN" dirty="0"/>
              <a:t>制作</a:t>
            </a:r>
            <a:r>
              <a:rPr lang="en-US" altLang="zh-CN" dirty="0"/>
              <a:t>QQ</a:t>
            </a:r>
            <a:r>
              <a:rPr lang="zh-CN" altLang="zh-CN" dirty="0"/>
              <a:t>会员页面导航</a:t>
            </a:r>
            <a:endParaRPr lang="zh-CN" altLang="en-US" dirty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784254" y="1214422"/>
            <a:ext cx="8180234" cy="5143536"/>
          </a:xfrm>
        </p:spPr>
        <p:txBody>
          <a:bodyPr/>
          <a:lstStyle/>
          <a:p>
            <a:r>
              <a:rPr lang="zh-CN" altLang="en-US" dirty="0"/>
              <a:t>需求说明</a:t>
            </a:r>
          </a:p>
          <a:p>
            <a:pPr lvl="1"/>
            <a:r>
              <a:rPr lang="zh-CN" altLang="en-US" dirty="0"/>
              <a:t>导航背景颜色为黑色半透明效果</a:t>
            </a:r>
          </a:p>
          <a:p>
            <a:pPr lvl="1"/>
            <a:r>
              <a:rPr lang="zh-CN" altLang="en-US" dirty="0"/>
              <a:t>鼠标移入“功能特权”等导航信息时文字颜色变为蓝色，无下划线</a:t>
            </a:r>
          </a:p>
          <a:p>
            <a:pPr lvl="1"/>
            <a:r>
              <a:rPr lang="zh-CN" altLang="en-US" dirty="0"/>
              <a:t>“登录”部分信息使用超链接实现，添加圆角边框，鼠标移入字体颜色加深，添加背景颜色为黄色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42844" y="879510"/>
            <a:ext cx="928694" cy="406350"/>
            <a:chOff x="3786182" y="1192962"/>
            <a:chExt cx="928694" cy="406350"/>
          </a:xfrm>
        </p:grpSpPr>
        <p:sp>
          <p:nvSpPr>
            <p:cNvPr id="15" name="TextBox 14"/>
            <p:cNvSpPr txBox="1"/>
            <p:nvPr/>
          </p:nvSpPr>
          <p:spPr>
            <a:xfrm>
              <a:off x="4014043" y="119608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练习</a:t>
              </a:r>
            </a:p>
          </p:txBody>
        </p:sp>
        <p:pic>
          <p:nvPicPr>
            <p:cNvPr id="16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</p:spPr>
        </p:pic>
      </p:grpSp>
      <p:grpSp>
        <p:nvGrpSpPr>
          <p:cNvPr id="19" name="组合 17"/>
          <p:cNvGrpSpPr/>
          <p:nvPr/>
        </p:nvGrpSpPr>
        <p:grpSpPr bwMode="auto">
          <a:xfrm>
            <a:off x="3023403" y="5900236"/>
            <a:ext cx="2786063" cy="428625"/>
            <a:chOff x="3714744" y="5143512"/>
            <a:chExt cx="2786082" cy="4286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3962612" y="5187962"/>
              <a:ext cx="2220496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完成时间：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</p:grpSp>
      <p:pic>
        <p:nvPicPr>
          <p:cNvPr id="1026" name="Picture 2" descr="C:\Users\yaling.he\Desktop\Chapter07截图\Chapter07截图\Chapter07截图\图7.9  QQ会员页面导航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4" y="4149079"/>
            <a:ext cx="9071216" cy="60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11</a:t>
            </a:fld>
            <a:r>
              <a:rPr lang="en-US" altLang="zh-CN"/>
              <a:t>/39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常见问题及解决办法</a:t>
            </a: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代码规范问题</a:t>
            </a:r>
          </a:p>
          <a:p>
            <a:pPr eaLnBrk="1" hangingPunct="1">
              <a:defRPr/>
            </a:pPr>
            <a:r>
              <a:rPr lang="zh-CN" altLang="en-US" dirty="0"/>
              <a:t>调试技巧</a:t>
            </a:r>
            <a:endParaRPr lang="en-US" altLang="zh-CN" dirty="0"/>
          </a:p>
          <a:p>
            <a:pPr eaLnBrk="1" hangingPunct="1">
              <a:defRPr/>
            </a:pPr>
            <a:endParaRPr lang="zh-CN" altLang="en-US" dirty="0"/>
          </a:p>
          <a:p>
            <a:pPr eaLnBrk="1" hangingPunct="1">
              <a:defRPr/>
            </a:pPr>
            <a:endParaRPr lang="zh-CN" altLang="en-US" dirty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5572125" y="285750"/>
            <a:ext cx="3392488" cy="523875"/>
          </a:xfrm>
        </p:spPr>
        <p:txBody>
          <a:bodyPr/>
          <a:lstStyle/>
          <a:p>
            <a:pPr eaLnBrk="1" hangingPunct="1"/>
            <a:r>
              <a:rPr>
                <a:solidFill>
                  <a:srgbClr val="121F55"/>
                </a:solidFill>
              </a:rPr>
              <a:t>共性问题集中讲解</a:t>
            </a:r>
          </a:p>
        </p:txBody>
      </p:sp>
      <p:grpSp>
        <p:nvGrpSpPr>
          <p:cNvPr id="67588" name="组合 29"/>
          <p:cNvGrpSpPr/>
          <p:nvPr/>
        </p:nvGrpSpPr>
        <p:grpSpPr bwMode="auto">
          <a:xfrm>
            <a:off x="1857375" y="3214688"/>
            <a:ext cx="5929313" cy="2058987"/>
            <a:chOff x="1857356" y="3214688"/>
            <a:chExt cx="5929353" cy="2058988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/>
            <p:nvPr/>
          </p:nvGrpSpPr>
          <p:grpSpPr bwMode="auto">
            <a:xfrm>
              <a:off x="1923997" y="3214688"/>
              <a:ext cx="5862712" cy="2058988"/>
              <a:chOff x="2066281" y="2227264"/>
              <a:chExt cx="5862790" cy="2059017"/>
            </a:xfrm>
          </p:grpSpPr>
          <p:grpSp>
            <p:nvGrpSpPr>
              <p:cNvPr id="67592" name="组合 19"/>
              <p:cNvGrpSpPr/>
              <p:nvPr/>
            </p:nvGrpSpPr>
            <p:grpSpPr bwMode="auto">
              <a:xfrm>
                <a:off x="2066281" y="2227264"/>
                <a:ext cx="5862790" cy="2059017"/>
                <a:chOff x="2066262" y="2227167"/>
                <a:chExt cx="5862829" cy="2059103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/>
                <p:nvPr/>
              </p:nvGrpSpPr>
              <p:grpSpPr bwMode="auto">
                <a:xfrm>
                  <a:off x="2066262" y="2227167"/>
                  <a:ext cx="5148421" cy="2059103"/>
                  <a:chOff x="2066262" y="2084291"/>
                  <a:chExt cx="5148421" cy="2059103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884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12</a:t>
            </a:fld>
            <a:r>
              <a:rPr lang="en-US" altLang="zh-CN"/>
              <a:t>/39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5004048" y="285728"/>
            <a:ext cx="3960564" cy="523220"/>
          </a:xfrm>
        </p:spPr>
        <p:txBody>
          <a:bodyPr/>
          <a:lstStyle/>
          <a:p>
            <a:r>
              <a:rPr lang="zh-CN" altLang="en-US" dirty="0"/>
              <a:t>块元素排在一行的方法</a:t>
            </a:r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可以使用什么属性使块元素排在一行？</a:t>
            </a:r>
            <a:endParaRPr lang="en-US" altLang="zh-CN" dirty="0"/>
          </a:p>
          <a:p>
            <a:pPr lvl="1"/>
            <a:r>
              <a:rPr lang="en-US" altLang="zh-CN" dirty="0"/>
              <a:t>i</a:t>
            </a:r>
            <a:r>
              <a:rPr lang="en-US" altLang="zh-CN"/>
              <a:t>nline-block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float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 descr="7－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18" y="2730974"/>
            <a:ext cx="7143800" cy="3169637"/>
          </a:xfrm>
          <a:prstGeom prst="rect">
            <a:avLst/>
          </a:prstGeom>
        </p:spPr>
      </p:pic>
      <p:sp>
        <p:nvSpPr>
          <p:cNvPr id="6" name="线形标注 1 5"/>
          <p:cNvSpPr/>
          <p:nvPr/>
        </p:nvSpPr>
        <p:spPr bwMode="auto">
          <a:xfrm flipH="1">
            <a:off x="8000992" y="3429000"/>
            <a:ext cx="1143008" cy="642942"/>
          </a:xfrm>
          <a:prstGeom prst="borderCallout1">
            <a:avLst>
              <a:gd name="adj1" fmla="val 46158"/>
              <a:gd name="adj2" fmla="val 103560"/>
              <a:gd name="adj3" fmla="val 57686"/>
              <a:gd name="adj4" fmla="val 141225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商品列表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13</a:t>
            </a:fld>
            <a:r>
              <a:rPr lang="en-US" altLang="zh-CN"/>
              <a:t>/39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7956376" y="285728"/>
            <a:ext cx="1008236" cy="523220"/>
          </a:xfrm>
        </p:spPr>
        <p:txBody>
          <a:bodyPr/>
          <a:lstStyle/>
          <a:p>
            <a:r>
              <a:rPr lang="zh-CN" altLang="en-US"/>
              <a:t>浮动</a:t>
            </a:r>
            <a:endParaRPr lang="zh-CN" altLang="en-US" dirty="0"/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float</a:t>
            </a:r>
            <a:r>
              <a:rPr lang="zh-CN" altLang="en-US"/>
              <a:t>属性</a:t>
            </a:r>
            <a:endParaRPr lang="en-US" altLang="zh-CN"/>
          </a:p>
          <a:p>
            <a:endParaRPr lang="zh-CN" altLang="en-US" dirty="0"/>
          </a:p>
        </p:txBody>
      </p:sp>
      <p:graphicFrame>
        <p:nvGraphicFramePr>
          <p:cNvPr id="24" name="Group 29"/>
          <p:cNvGraphicFramePr>
            <a:graphicFrameLocks noGrp="1"/>
          </p:cNvGraphicFramePr>
          <p:nvPr/>
        </p:nvGraphicFramePr>
        <p:xfrm>
          <a:off x="1142976" y="2000240"/>
          <a:ext cx="7000924" cy="200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8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属性值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说明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</a:t>
                      </a:r>
                      <a:endParaRPr kumimoji="0" lang="zh-CN" altLang="zh-CN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元素向左浮动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right</a:t>
                      </a:r>
                      <a:endParaRPr kumimoji="0" lang="zh-CN" altLang="zh-CN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元素向右浮动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kumimoji="0" lang="zh-CN" altLang="zh-CN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默认值。元素不浮动，并会显示在其文本中出现的位置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AutoShape 3"/>
          <p:cNvSpPr>
            <a:spLocks noChangeArrowheads="1"/>
          </p:cNvSpPr>
          <p:nvPr/>
        </p:nvSpPr>
        <p:spPr bwMode="auto">
          <a:xfrm>
            <a:off x="642910" y="2130581"/>
            <a:ext cx="8280400" cy="365587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&lt;body&gt;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&lt;div id="father"&gt;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class="layer01"&gt;&lt;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="image/photo-1.jpg"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日用品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class="layer02"&gt;&lt;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="image/photo-2.jpg"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图书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class="layer03"&gt;&lt;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="image/photo-3.jpg"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鞋子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class="layer04"&gt;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浮动的盒子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……&lt;/div&gt;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&lt;/div&gt;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&lt;/body&gt;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&lt;/html&gt;</a:t>
            </a:r>
          </a:p>
        </p:txBody>
      </p:sp>
      <p:grpSp>
        <p:nvGrpSpPr>
          <p:cNvPr id="30" name="组合 70"/>
          <p:cNvGrpSpPr/>
          <p:nvPr/>
        </p:nvGrpSpPr>
        <p:grpSpPr>
          <a:xfrm>
            <a:off x="0" y="1643050"/>
            <a:ext cx="1000132" cy="414475"/>
            <a:chOff x="1000100" y="2528843"/>
            <a:chExt cx="1000132" cy="414475"/>
          </a:xfrm>
        </p:grpSpPr>
        <p:pic>
          <p:nvPicPr>
            <p:cNvPr id="31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32" name="TextBox 31"/>
            <p:cNvSpPr txBox="1"/>
            <p:nvPr/>
          </p:nvSpPr>
          <p:spPr>
            <a:xfrm>
              <a:off x="1299399" y="2536025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示例</a:t>
              </a:r>
            </a:p>
          </p:txBody>
        </p:sp>
      </p:grpSp>
      <p:grpSp>
        <p:nvGrpSpPr>
          <p:cNvPr id="17" name="组合 14"/>
          <p:cNvGrpSpPr/>
          <p:nvPr/>
        </p:nvGrpSpPr>
        <p:grpSpPr bwMode="auto">
          <a:xfrm>
            <a:off x="2322196" y="6237312"/>
            <a:ext cx="4572000" cy="428625"/>
            <a:chOff x="3143240" y="5143512"/>
            <a:chExt cx="4572032" cy="428628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0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/>
            <p:nvPr/>
          </p:nvSpPr>
          <p:spPr bwMode="auto">
            <a:xfrm>
              <a:off x="4001584" y="5187962"/>
              <a:ext cx="3517335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：浮动示例原始代码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14</a:t>
            </a:fld>
            <a:r>
              <a:rPr lang="en-US" altLang="zh-CN"/>
              <a:t>/39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6804248" y="285728"/>
            <a:ext cx="2160364" cy="523220"/>
          </a:xfrm>
        </p:spPr>
        <p:txBody>
          <a:bodyPr/>
          <a:lstStyle/>
          <a:p>
            <a:r>
              <a:rPr lang="zh-CN" altLang="en-US"/>
              <a:t>设置左浮动</a:t>
            </a:r>
            <a:endParaRPr lang="zh-CN" altLang="en-US" dirty="0"/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依次设置三个图片所在</a:t>
            </a:r>
            <a:r>
              <a:rPr lang="en-US" altLang="zh-CN" dirty="0"/>
              <a:t>&lt;div&gt;</a:t>
            </a:r>
            <a:r>
              <a:rPr lang="zh-CN" altLang="en-US" dirty="0"/>
              <a:t>左浮动</a:t>
            </a:r>
            <a:endParaRPr lang="en-US" altLang="zh-CN" dirty="0"/>
          </a:p>
        </p:txBody>
      </p:sp>
      <p:grpSp>
        <p:nvGrpSpPr>
          <p:cNvPr id="21" name="组合 20"/>
          <p:cNvGrpSpPr/>
          <p:nvPr/>
        </p:nvGrpSpPr>
        <p:grpSpPr>
          <a:xfrm>
            <a:off x="71406" y="1857364"/>
            <a:ext cx="1000132" cy="414475"/>
            <a:chOff x="1000100" y="2528843"/>
            <a:chExt cx="1000132" cy="414475"/>
          </a:xfrm>
        </p:grpSpPr>
        <p:pic>
          <p:nvPicPr>
            <p:cNvPr id="22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23" name="TextBox 22"/>
            <p:cNvSpPr txBox="1"/>
            <p:nvPr/>
          </p:nvSpPr>
          <p:spPr>
            <a:xfrm>
              <a:off x="1299399" y="2536025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示例</a:t>
              </a:r>
            </a:p>
          </p:txBody>
        </p:sp>
      </p:grpSp>
      <p:sp>
        <p:nvSpPr>
          <p:cNvPr id="24" name="AutoShape 3"/>
          <p:cNvSpPr>
            <a:spLocks noChangeArrowheads="1"/>
          </p:cNvSpPr>
          <p:nvPr/>
        </p:nvSpPr>
        <p:spPr bwMode="auto">
          <a:xfrm>
            <a:off x="1357290" y="1857364"/>
            <a:ext cx="4549779" cy="4413516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.layer01 {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#F00 dashed;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float:left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.layer02 {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#00F dashed;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float:left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.layer03 {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#060 dashed;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float:left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zh-CN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pic>
        <p:nvPicPr>
          <p:cNvPr id="2052" name="Picture 4" descr="C:\Users\yaling.he\Desktop\Chapter07截图\Chapter07截图\Chapter07截图\图7.13  设置layer01左浮动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90" y="2194052"/>
            <a:ext cx="3845925" cy="212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线形标注 1 27"/>
          <p:cNvSpPr/>
          <p:nvPr/>
        </p:nvSpPr>
        <p:spPr bwMode="auto">
          <a:xfrm flipH="1">
            <a:off x="285720" y="1785926"/>
            <a:ext cx="928694" cy="642942"/>
          </a:xfrm>
          <a:prstGeom prst="borderCallout1">
            <a:avLst>
              <a:gd name="adj1" fmla="val 101713"/>
              <a:gd name="adj2" fmla="val 49117"/>
              <a:gd name="adj3" fmla="val 177685"/>
              <a:gd name="adj4" fmla="val 6809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左浮动</a:t>
            </a:r>
          </a:p>
        </p:txBody>
      </p:sp>
      <p:pic>
        <p:nvPicPr>
          <p:cNvPr id="2050" name="Picture 2" descr="C:\Users\yaling.he\Desktop\Chapter07截图\Chapter07截图\Chapter07截图\图7.14  设置layer02左浮动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250" y="2194052"/>
            <a:ext cx="4433037" cy="202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线形标注 1 28"/>
          <p:cNvSpPr/>
          <p:nvPr/>
        </p:nvSpPr>
        <p:spPr bwMode="auto">
          <a:xfrm flipH="1">
            <a:off x="6732240" y="1587701"/>
            <a:ext cx="928694" cy="642942"/>
          </a:xfrm>
          <a:prstGeom prst="borderCallout1">
            <a:avLst>
              <a:gd name="adj1" fmla="val 101713"/>
              <a:gd name="adj2" fmla="val 49117"/>
              <a:gd name="adj3" fmla="val 213240"/>
              <a:gd name="adj4" fmla="val 168346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左浮动</a:t>
            </a:r>
          </a:p>
        </p:txBody>
      </p:sp>
      <p:pic>
        <p:nvPicPr>
          <p:cNvPr id="2051" name="Picture 3" descr="C:\Users\yaling.he\Desktop\Chapter07截图\Chapter07截图\Chapter07截图\图7.15  设置layer03左浮动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352287"/>
            <a:ext cx="3404638" cy="200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线形标注 1 29"/>
          <p:cNvSpPr/>
          <p:nvPr/>
        </p:nvSpPr>
        <p:spPr bwMode="auto">
          <a:xfrm flipH="1">
            <a:off x="3419872" y="4797152"/>
            <a:ext cx="928694" cy="642942"/>
          </a:xfrm>
          <a:prstGeom prst="borderCallout1">
            <a:avLst>
              <a:gd name="adj1" fmla="val 52825"/>
              <a:gd name="adj2" fmla="val -113"/>
              <a:gd name="adj3" fmla="val 42130"/>
              <a:gd name="adj4" fmla="val -337804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左浮动</a:t>
            </a:r>
          </a:p>
        </p:txBody>
      </p:sp>
      <p:grpSp>
        <p:nvGrpSpPr>
          <p:cNvPr id="32" name="组合 14"/>
          <p:cNvGrpSpPr/>
          <p:nvPr/>
        </p:nvGrpSpPr>
        <p:grpSpPr bwMode="auto">
          <a:xfrm>
            <a:off x="402431" y="6309320"/>
            <a:ext cx="4572000" cy="428625"/>
            <a:chOff x="3143240" y="5143512"/>
            <a:chExt cx="4572032" cy="428628"/>
          </a:xfrm>
        </p:grpSpPr>
        <p:sp>
          <p:nvSpPr>
            <p:cNvPr id="33" name="圆角矩形 32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4" name="圆角矩形 33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35" name="Picture 8" descr="说话气泡new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Box 35"/>
            <p:cNvSpPr txBox="1"/>
            <p:nvPr/>
          </p:nvSpPr>
          <p:spPr bwMode="auto">
            <a:xfrm>
              <a:off x="4123413" y="5187962"/>
              <a:ext cx="3273676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：三个图片左浮动</a:t>
              </a: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15</a:t>
            </a:fld>
            <a:r>
              <a:rPr lang="en-US" altLang="zh-CN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29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6786578" y="285728"/>
            <a:ext cx="2178034" cy="523220"/>
          </a:xfrm>
        </p:spPr>
        <p:txBody>
          <a:bodyPr/>
          <a:lstStyle/>
          <a:p>
            <a:r>
              <a:rPr lang="zh-CN" altLang="en-US"/>
              <a:t>设置右浮动</a:t>
            </a:r>
            <a:endParaRPr lang="zh-CN" altLang="en-US" dirty="0"/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依次设置</a:t>
            </a:r>
            <a:r>
              <a:rPr lang="en-US" altLang="zh-CN" dirty="0"/>
              <a:t>layer01</a:t>
            </a:r>
            <a:r>
              <a:rPr lang="zh-CN" altLang="en-US" dirty="0"/>
              <a:t>和</a:t>
            </a:r>
            <a:r>
              <a:rPr lang="en-US" altLang="zh-CN" dirty="0"/>
              <a:t>layer02</a:t>
            </a:r>
            <a:r>
              <a:rPr lang="zh-CN" altLang="en-US" dirty="0"/>
              <a:t>右浮动</a:t>
            </a: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297822" y="2007316"/>
            <a:ext cx="4786346" cy="297312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.layer01 {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#F00 dashed;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float:right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.layer02 {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#00F dashed;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float:right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</p:txBody>
      </p:sp>
      <p:grpSp>
        <p:nvGrpSpPr>
          <p:cNvPr id="8" name="组合 70"/>
          <p:cNvGrpSpPr/>
          <p:nvPr/>
        </p:nvGrpSpPr>
        <p:grpSpPr>
          <a:xfrm>
            <a:off x="142844" y="1800079"/>
            <a:ext cx="1000132" cy="414475"/>
            <a:chOff x="1000100" y="2528843"/>
            <a:chExt cx="1000132" cy="414475"/>
          </a:xfrm>
        </p:grpSpPr>
        <p:pic>
          <p:nvPicPr>
            <p:cNvPr id="9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299399" y="2536025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示例</a:t>
              </a:r>
            </a:p>
          </p:txBody>
        </p:sp>
      </p:grpSp>
      <p:pic>
        <p:nvPicPr>
          <p:cNvPr id="3075" name="Picture 3" descr="C:\Users\yaling.he\Desktop\Chapter07截图\Chapter07截图\Chapter07截图\图7.16  设置layer01右浮动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49" y="2183438"/>
            <a:ext cx="4022385" cy="236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线形标注 1 12"/>
          <p:cNvSpPr/>
          <p:nvPr/>
        </p:nvSpPr>
        <p:spPr bwMode="auto">
          <a:xfrm flipH="1">
            <a:off x="2714612" y="4714884"/>
            <a:ext cx="928694" cy="642942"/>
          </a:xfrm>
          <a:prstGeom prst="borderCallout1">
            <a:avLst>
              <a:gd name="adj1" fmla="val -2731"/>
              <a:gd name="adj2" fmla="val 47579"/>
              <a:gd name="adj3" fmla="val -175646"/>
              <a:gd name="adj4" fmla="val -3961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右浮动</a:t>
            </a:r>
          </a:p>
        </p:txBody>
      </p:sp>
      <p:pic>
        <p:nvPicPr>
          <p:cNvPr id="3074" name="Picture 2" descr="C:\Users\yaling.he\Desktop\Chapter07截图\Chapter07截图\Chapter07截图\图7.17  设置layer02右浮动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582" y="2102843"/>
            <a:ext cx="4437991" cy="260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线形标注 1 13"/>
          <p:cNvSpPr/>
          <p:nvPr/>
        </p:nvSpPr>
        <p:spPr bwMode="auto">
          <a:xfrm flipH="1">
            <a:off x="6228833" y="4390331"/>
            <a:ext cx="928694" cy="642942"/>
          </a:xfrm>
          <a:prstGeom prst="borderCallout1">
            <a:avLst>
              <a:gd name="adj1" fmla="val -2731"/>
              <a:gd name="adj2" fmla="val 47579"/>
              <a:gd name="adj3" fmla="val -175646"/>
              <a:gd name="adj4" fmla="val -3961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右浮动</a:t>
            </a:r>
          </a:p>
        </p:txBody>
      </p:sp>
      <p:grpSp>
        <p:nvGrpSpPr>
          <p:cNvPr id="20" name="组合 14"/>
          <p:cNvGrpSpPr/>
          <p:nvPr/>
        </p:nvGrpSpPr>
        <p:grpSpPr bwMode="auto">
          <a:xfrm>
            <a:off x="2357438" y="5877272"/>
            <a:ext cx="4572000" cy="428625"/>
            <a:chOff x="3143240" y="5143512"/>
            <a:chExt cx="4572032" cy="428628"/>
          </a:xfrm>
        </p:grpSpPr>
        <p:sp>
          <p:nvSpPr>
            <p:cNvPr id="21" name="圆角矩形 20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3" name="Picture 8" descr="说话气泡new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/>
            <p:cNvSpPr txBox="1"/>
            <p:nvPr/>
          </p:nvSpPr>
          <p:spPr bwMode="auto">
            <a:xfrm>
              <a:off x="4123413" y="5187962"/>
              <a:ext cx="3273676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：设置图片右浮动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16</a:t>
            </a:fld>
            <a:r>
              <a:rPr lang="en-US" altLang="zh-CN"/>
              <a:t>/39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3851919" y="285728"/>
            <a:ext cx="5112693" cy="523220"/>
          </a:xfrm>
        </p:spPr>
        <p:txBody>
          <a:bodyPr/>
          <a:lstStyle/>
          <a:p>
            <a:r>
              <a:rPr lang="zh-CN" altLang="en-US" dirty="0"/>
              <a:t>学员操作</a:t>
            </a:r>
            <a:r>
              <a:rPr lang="en-US" altLang="zh-CN" dirty="0"/>
              <a:t>—</a:t>
            </a:r>
            <a:r>
              <a:rPr lang="zh-CN" altLang="zh-CN" dirty="0"/>
              <a:t>制作热门活动页面</a:t>
            </a:r>
            <a:endParaRPr lang="zh-CN" altLang="en-US" dirty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784254" y="1214422"/>
            <a:ext cx="8180234" cy="5143536"/>
          </a:xfrm>
        </p:spPr>
        <p:txBody>
          <a:bodyPr/>
          <a:lstStyle/>
          <a:p>
            <a:r>
              <a:rPr lang="zh-CN" altLang="en-US" dirty="0"/>
              <a:t>需求说明</a:t>
            </a:r>
          </a:p>
          <a:p>
            <a:pPr lvl="1"/>
            <a:r>
              <a:rPr lang="zh-CN" altLang="en-US" dirty="0"/>
              <a:t>热门活动页宽度为</a:t>
            </a:r>
            <a:r>
              <a:rPr lang="en-US" altLang="zh-CN" dirty="0"/>
              <a:t>700px</a:t>
            </a:r>
            <a:r>
              <a:rPr lang="zh-CN" altLang="en-US" dirty="0"/>
              <a:t>，在浏览器中居中显示</a:t>
            </a:r>
          </a:p>
          <a:p>
            <a:pPr lvl="1"/>
            <a:r>
              <a:rPr lang="zh-CN" altLang="en-US" dirty="0"/>
              <a:t>文字“更多”使用右浮动让它排列到右边</a:t>
            </a:r>
          </a:p>
          <a:p>
            <a:pPr lvl="1"/>
            <a:r>
              <a:rPr lang="zh-CN" altLang="en-US" dirty="0"/>
              <a:t>使用无序列表布局图片和文字说明</a:t>
            </a:r>
          </a:p>
          <a:p>
            <a:pPr lvl="1"/>
            <a:r>
              <a:rPr lang="zh-CN" altLang="en-US" dirty="0"/>
              <a:t>使用浮动让列表项排列在一行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42844" y="879510"/>
            <a:ext cx="928694" cy="406350"/>
            <a:chOff x="3786182" y="1192962"/>
            <a:chExt cx="928694" cy="406350"/>
          </a:xfrm>
        </p:grpSpPr>
        <p:sp>
          <p:nvSpPr>
            <p:cNvPr id="15" name="TextBox 14"/>
            <p:cNvSpPr txBox="1"/>
            <p:nvPr/>
          </p:nvSpPr>
          <p:spPr>
            <a:xfrm>
              <a:off x="4014043" y="119608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练习</a:t>
              </a:r>
            </a:p>
          </p:txBody>
        </p:sp>
        <p:pic>
          <p:nvPicPr>
            <p:cNvPr id="16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</p:spPr>
        </p:pic>
      </p:grpSp>
      <p:grpSp>
        <p:nvGrpSpPr>
          <p:cNvPr id="19" name="组合 17"/>
          <p:cNvGrpSpPr/>
          <p:nvPr/>
        </p:nvGrpSpPr>
        <p:grpSpPr bwMode="auto">
          <a:xfrm>
            <a:off x="2866057" y="6384751"/>
            <a:ext cx="2786063" cy="428625"/>
            <a:chOff x="3714744" y="5143512"/>
            <a:chExt cx="2786082" cy="4286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3962612" y="5187962"/>
              <a:ext cx="2220496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完成时间：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</p:grpSp>
      <p:pic>
        <p:nvPicPr>
          <p:cNvPr id="4098" name="Picture 2" descr="C:\Users\yaling.he\Desktop\Chapter07截图\Chapter07截图\Chapter07截图\图7.20  热门活动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429000"/>
            <a:ext cx="4896544" cy="293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17</a:t>
            </a:fld>
            <a:r>
              <a:rPr lang="en-US" altLang="zh-CN"/>
              <a:t>/39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2866057" y="70285"/>
            <a:ext cx="6098555" cy="954107"/>
          </a:xfrm>
        </p:spPr>
        <p:txBody>
          <a:bodyPr/>
          <a:lstStyle/>
          <a:p>
            <a:r>
              <a:rPr lang="zh-CN" altLang="en-US" dirty="0"/>
              <a:t>学员操作</a:t>
            </a:r>
            <a:r>
              <a:rPr lang="en-US" altLang="zh-CN" dirty="0"/>
              <a:t>—</a:t>
            </a:r>
            <a:r>
              <a:rPr lang="zh-CN" altLang="zh-CN" dirty="0"/>
              <a:t>制作电视剧详情列表页面</a:t>
            </a:r>
            <a:endParaRPr lang="zh-CN" altLang="en-US" dirty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784254" y="1214422"/>
            <a:ext cx="5011882" cy="5143536"/>
          </a:xfrm>
        </p:spPr>
        <p:txBody>
          <a:bodyPr/>
          <a:lstStyle/>
          <a:p>
            <a:r>
              <a:rPr lang="zh-CN" altLang="en-US" dirty="0"/>
              <a:t>需求说明</a:t>
            </a:r>
          </a:p>
          <a:p>
            <a:pPr lvl="1"/>
            <a:r>
              <a:rPr lang="zh-CN" altLang="en-US" dirty="0"/>
              <a:t>标题前面图标使用背景图片，标题字体为</a:t>
            </a:r>
            <a:r>
              <a:rPr lang="en-US" altLang="zh-CN" dirty="0"/>
              <a:t>12px</a:t>
            </a:r>
            <a:r>
              <a:rPr lang="zh-CN" altLang="en-US" dirty="0"/>
              <a:t>，高度为</a:t>
            </a:r>
            <a:r>
              <a:rPr lang="en-US" altLang="zh-CN" dirty="0"/>
              <a:t>27px</a:t>
            </a:r>
            <a:r>
              <a:rPr lang="zh-CN" altLang="en-US" dirty="0"/>
              <a:t>，距离左边</a:t>
            </a:r>
            <a:r>
              <a:rPr lang="en-US" altLang="zh-CN" dirty="0"/>
              <a:t>38px</a:t>
            </a:r>
            <a:endParaRPr lang="zh-CN" altLang="en-US" dirty="0"/>
          </a:p>
          <a:p>
            <a:pPr lvl="1"/>
            <a:r>
              <a:rPr lang="zh-CN" altLang="en-US" dirty="0"/>
              <a:t>中间部分使用浮动让图片和右边的文字描述排在一行</a:t>
            </a:r>
            <a:endParaRPr lang="en-US" altLang="zh-CN" dirty="0"/>
          </a:p>
          <a:p>
            <a:pPr lvl="1"/>
            <a:r>
              <a:rPr lang="zh-CN" altLang="en-US" dirty="0"/>
              <a:t>下面的列表项中的文字使用左浮动，作者描述使用右浮动</a:t>
            </a:r>
          </a:p>
          <a:p>
            <a:pPr lvl="1"/>
            <a:r>
              <a:rPr lang="zh-CN" altLang="en-US" dirty="0"/>
              <a:t>所有的超链接都没有下划线，鼠标移入有下划线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42844" y="879510"/>
            <a:ext cx="928694" cy="406350"/>
            <a:chOff x="3786182" y="1192962"/>
            <a:chExt cx="928694" cy="406350"/>
          </a:xfrm>
        </p:grpSpPr>
        <p:sp>
          <p:nvSpPr>
            <p:cNvPr id="15" name="TextBox 14"/>
            <p:cNvSpPr txBox="1"/>
            <p:nvPr/>
          </p:nvSpPr>
          <p:spPr>
            <a:xfrm>
              <a:off x="4014043" y="119608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练习</a:t>
              </a:r>
            </a:p>
          </p:txBody>
        </p:sp>
        <p:pic>
          <p:nvPicPr>
            <p:cNvPr id="16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</p:spPr>
        </p:pic>
      </p:grpSp>
      <p:grpSp>
        <p:nvGrpSpPr>
          <p:cNvPr id="19" name="组合 17"/>
          <p:cNvGrpSpPr/>
          <p:nvPr/>
        </p:nvGrpSpPr>
        <p:grpSpPr bwMode="auto">
          <a:xfrm>
            <a:off x="2826795" y="5909371"/>
            <a:ext cx="2786063" cy="428625"/>
            <a:chOff x="3714744" y="5143512"/>
            <a:chExt cx="2786082" cy="4286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3962612" y="5187962"/>
              <a:ext cx="2220496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完成时间：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</p:grpSp>
      <p:pic>
        <p:nvPicPr>
          <p:cNvPr id="5122" name="Picture 2" descr="C:\Users\yaling.he\Desktop\Chapter07截图\Chapter07截图\Chapter07截图\图7.21  电视剧详情列表页面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674" y="2037988"/>
            <a:ext cx="3046934" cy="337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18</a:t>
            </a:fld>
            <a:r>
              <a:rPr lang="en-US" altLang="zh-CN"/>
              <a:t>/39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常见问题及解决办法</a:t>
            </a: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代码规范问题</a:t>
            </a:r>
          </a:p>
          <a:p>
            <a:pPr eaLnBrk="1" hangingPunct="1">
              <a:defRPr/>
            </a:pPr>
            <a:r>
              <a:rPr lang="zh-CN" altLang="en-US" dirty="0"/>
              <a:t>调试技巧</a:t>
            </a:r>
            <a:endParaRPr lang="en-US" altLang="zh-CN" dirty="0"/>
          </a:p>
          <a:p>
            <a:pPr eaLnBrk="1" hangingPunct="1">
              <a:defRPr/>
            </a:pPr>
            <a:endParaRPr lang="zh-CN" altLang="en-US" dirty="0"/>
          </a:p>
          <a:p>
            <a:pPr eaLnBrk="1" hangingPunct="1">
              <a:defRPr/>
            </a:pPr>
            <a:endParaRPr lang="zh-CN" altLang="en-US" dirty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5572125" y="285750"/>
            <a:ext cx="3392488" cy="523875"/>
          </a:xfrm>
        </p:spPr>
        <p:txBody>
          <a:bodyPr/>
          <a:lstStyle/>
          <a:p>
            <a:pPr eaLnBrk="1" hangingPunct="1"/>
            <a:r>
              <a:rPr>
                <a:solidFill>
                  <a:srgbClr val="121F55"/>
                </a:solidFill>
              </a:rPr>
              <a:t>共性问题集中讲解</a:t>
            </a:r>
          </a:p>
        </p:txBody>
      </p:sp>
      <p:grpSp>
        <p:nvGrpSpPr>
          <p:cNvPr id="67588" name="组合 29"/>
          <p:cNvGrpSpPr/>
          <p:nvPr/>
        </p:nvGrpSpPr>
        <p:grpSpPr bwMode="auto">
          <a:xfrm>
            <a:off x="1857375" y="3214688"/>
            <a:ext cx="5929313" cy="2058987"/>
            <a:chOff x="1857356" y="3214688"/>
            <a:chExt cx="5929353" cy="2058988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/>
            <p:nvPr/>
          </p:nvGrpSpPr>
          <p:grpSpPr bwMode="auto">
            <a:xfrm>
              <a:off x="1923997" y="3214688"/>
              <a:ext cx="5862712" cy="2058988"/>
              <a:chOff x="2066281" y="2227264"/>
              <a:chExt cx="5862790" cy="2059017"/>
            </a:xfrm>
          </p:grpSpPr>
          <p:grpSp>
            <p:nvGrpSpPr>
              <p:cNvPr id="67592" name="组合 19"/>
              <p:cNvGrpSpPr/>
              <p:nvPr/>
            </p:nvGrpSpPr>
            <p:grpSpPr bwMode="auto">
              <a:xfrm>
                <a:off x="2066281" y="2227264"/>
                <a:ext cx="5862790" cy="2059017"/>
                <a:chOff x="2066262" y="2227167"/>
                <a:chExt cx="5862829" cy="2059103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/>
                <p:nvPr/>
              </p:nvGrpSpPr>
              <p:grpSpPr bwMode="auto">
                <a:xfrm>
                  <a:off x="2066262" y="2227167"/>
                  <a:ext cx="5148421" cy="2059103"/>
                  <a:chOff x="2066262" y="2084291"/>
                  <a:chExt cx="5148421" cy="2059103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884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19</a:t>
            </a:fld>
            <a:r>
              <a:rPr lang="en-US" altLang="zh-CN"/>
              <a:t>/39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>
          <a:xfrm>
            <a:off x="6156176" y="285728"/>
            <a:ext cx="2808436" cy="523220"/>
          </a:xfrm>
        </p:spPr>
        <p:txBody>
          <a:bodyPr/>
          <a:lstStyle/>
          <a:p>
            <a:r>
              <a:rPr lang="zh-CN" altLang="en-US"/>
              <a:t>回顾与作业点评</a:t>
            </a:r>
            <a:endParaRPr lang="zh-CN" altLang="en-US" dirty="0"/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如何设置 一个添加了超链接的图片没有边框？</a:t>
            </a:r>
            <a:endParaRPr lang="en-US" altLang="zh-CN" dirty="0"/>
          </a:p>
          <a:p>
            <a:r>
              <a:rPr lang="zh-CN" altLang="en-US" dirty="0"/>
              <a:t>如何设置一个</a:t>
            </a:r>
            <a:r>
              <a:rPr lang="en-US" altLang="zh-CN" dirty="0"/>
              <a:t>&lt;div&gt;</a:t>
            </a:r>
            <a:r>
              <a:rPr lang="zh-CN" altLang="en-US" dirty="0"/>
              <a:t>在它父容器中居中显示？</a:t>
            </a:r>
            <a:endParaRPr lang="en-US" altLang="zh-CN" dirty="0"/>
          </a:p>
          <a:p>
            <a:r>
              <a:rPr lang="zh-CN" altLang="en-US" dirty="0"/>
              <a:t>使用无序列表制作导航菜单经常会有内边距，该如何清除内边距？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点评作业的提交情况和共性问题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</a:t>
            </a:fld>
            <a:r>
              <a:rPr lang="en-US" altLang="zh-CN"/>
              <a:t>/39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-11028" y="4005064"/>
            <a:ext cx="1497897" cy="400110"/>
            <a:chOff x="1004978" y="3857625"/>
            <a:chExt cx="1497897" cy="400110"/>
          </a:xfrm>
        </p:grpSpPr>
        <p:pic>
          <p:nvPicPr>
            <p:cNvPr id="9" name="Picture 6" descr="\\prdsoftlab\Softlab\034\05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4978" y="3927478"/>
              <a:ext cx="406395" cy="295272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 bwMode="auto">
            <a:xfrm>
              <a:off x="1285875" y="3857625"/>
              <a:ext cx="1217000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latin typeface="黑体" panose="02010609060101010101" pitchFamily="2" charset="-122"/>
                  <a:ea typeface="黑体" panose="02010609060101010101" pitchFamily="2" charset="-122"/>
                </a:rPr>
                <a:t>作业点评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7504" y="724634"/>
            <a:ext cx="1011983" cy="400110"/>
            <a:chOff x="1488315" y="3214686"/>
            <a:chExt cx="1011983" cy="400110"/>
          </a:xfrm>
        </p:grpSpPr>
        <p:pic>
          <p:nvPicPr>
            <p:cNvPr id="12" name="Picture 5" descr="\\prdsoftlab\Softlab\034\01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488315" y="3243722"/>
              <a:ext cx="442912" cy="321804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 bwMode="auto">
            <a:xfrm>
              <a:off x="1799465" y="3214686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latin typeface="黑体" panose="02010609060101010101" pitchFamily="2" charset="-122"/>
                  <a:ea typeface="黑体" panose="02010609060101010101" pitchFamily="2" charset="-122"/>
                </a:rPr>
                <a:t>回顾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Rectangle 10"/>
          <p:cNvSpPr>
            <a:spLocks noGrp="1" noChangeArrowheads="1"/>
          </p:cNvSpPr>
          <p:nvPr>
            <p:ph type="title"/>
          </p:nvPr>
        </p:nvSpPr>
        <p:spPr>
          <a:xfrm>
            <a:off x="6948264" y="285728"/>
            <a:ext cx="2016348" cy="523220"/>
          </a:xfrm>
        </p:spPr>
        <p:txBody>
          <a:bodyPr/>
          <a:lstStyle/>
          <a:p>
            <a:r>
              <a:rPr lang="zh-CN" altLang="en-US" dirty="0"/>
              <a:t>边框塌陷</a:t>
            </a:r>
          </a:p>
        </p:txBody>
      </p:sp>
      <p:sp>
        <p:nvSpPr>
          <p:cNvPr id="29698" name="Rectangle 5"/>
          <p:cNvSpPr>
            <a:spLocks noGrp="1" noChangeArrowheads="1"/>
          </p:cNvSpPr>
          <p:nvPr>
            <p:ph idx="1"/>
          </p:nvPr>
        </p:nvSpPr>
        <p:spPr>
          <a:xfrm>
            <a:off x="784254" y="1214422"/>
            <a:ext cx="8036218" cy="5143536"/>
          </a:xfrm>
        </p:spPr>
        <p:txBody>
          <a:bodyPr/>
          <a:lstStyle/>
          <a:p>
            <a:r>
              <a:rPr lang="en-US" altLang="zh-CN" dirty="0"/>
              <a:t>layer04</a:t>
            </a:r>
            <a:r>
              <a:rPr lang="zh-CN" altLang="en-US" dirty="0"/>
              <a:t>设置宽度和右浮动后，为什么边框塌陷了？怎么解决？</a:t>
            </a:r>
            <a:endParaRPr lang="en-US" altLang="zh-CN" dirty="0"/>
          </a:p>
          <a:p>
            <a:pPr lvl="1"/>
            <a:r>
              <a:rPr lang="zh-CN" altLang="en-US" dirty="0"/>
              <a:t>浮动元素脱离标准文档流</a:t>
            </a:r>
            <a:endParaRPr lang="en-US" altLang="zh-CN" dirty="0"/>
          </a:p>
          <a:p>
            <a:pPr lvl="1"/>
            <a:r>
              <a:rPr lang="zh-CN" altLang="en-US" dirty="0"/>
              <a:t>清除浮动</a:t>
            </a:r>
          </a:p>
        </p:txBody>
      </p:sp>
      <p:pic>
        <p:nvPicPr>
          <p:cNvPr id="6146" name="Picture 2" descr="C:\Users\yaling.he\Desktop\Chapter07截图\Chapter07截图\Chapter07截图\图7.19  设置layer04右浮动和宽度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348880"/>
            <a:ext cx="5656455" cy="338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72"/>
          <p:cNvGrpSpPr/>
          <p:nvPr/>
        </p:nvGrpSpPr>
        <p:grpSpPr bwMode="auto">
          <a:xfrm>
            <a:off x="179512" y="702469"/>
            <a:ext cx="985838" cy="422275"/>
            <a:chOff x="1000100" y="1173499"/>
            <a:chExt cx="986586" cy="422603"/>
          </a:xfrm>
        </p:grpSpPr>
        <p:pic>
          <p:nvPicPr>
            <p:cNvPr id="10" name="Picture 5" descr="E:\设计支持\模板设计\W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100" y="1173499"/>
              <a:ext cx="414476" cy="422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286067" y="1184620"/>
              <a:ext cx="700619" cy="400361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latin typeface="黑体" panose="02010609060101010101" pitchFamily="2" charset="-122"/>
                  <a:ea typeface="黑体" panose="02010609060101010101" pitchFamily="2" charset="-122"/>
                </a:rPr>
                <a:t>问题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20</a:t>
            </a:fld>
            <a:r>
              <a:rPr lang="en-US" altLang="zh-CN"/>
              <a:t>/39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10"/>
          <p:cNvSpPr>
            <a:spLocks noGrp="1" noChangeArrowheads="1"/>
          </p:cNvSpPr>
          <p:nvPr>
            <p:ph type="title"/>
          </p:nvPr>
        </p:nvSpPr>
        <p:spPr>
          <a:xfrm>
            <a:off x="7092280" y="285728"/>
            <a:ext cx="1872332" cy="523220"/>
          </a:xfrm>
        </p:spPr>
        <p:txBody>
          <a:bodyPr/>
          <a:lstStyle/>
          <a:p>
            <a:r>
              <a:rPr lang="zh-CN" altLang="en-US"/>
              <a:t>清除浮动</a:t>
            </a:r>
            <a:endParaRPr lang="zh-CN" altLang="en-US" dirty="0"/>
          </a:p>
        </p:txBody>
      </p:sp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clear</a:t>
            </a:r>
            <a:r>
              <a:rPr lang="zh-CN" altLang="en-US"/>
              <a:t>属性</a:t>
            </a:r>
            <a:endParaRPr lang="zh-CN" altLang="en-US" dirty="0"/>
          </a:p>
        </p:txBody>
      </p:sp>
      <p:graphicFrame>
        <p:nvGraphicFramePr>
          <p:cNvPr id="15" name="Group 29"/>
          <p:cNvGraphicFramePr>
            <a:graphicFrameLocks noGrp="1"/>
          </p:cNvGraphicFramePr>
          <p:nvPr/>
        </p:nvGraphicFramePr>
        <p:xfrm>
          <a:off x="1142976" y="1785926"/>
          <a:ext cx="6500858" cy="2571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6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9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说明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</a:t>
                      </a:r>
                      <a:endParaRPr kumimoji="0" lang="zh-CN" altLang="zh-CN" sz="18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在左侧不允许浮动元素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right</a:t>
                      </a:r>
                      <a:endParaRPr kumimoji="0" lang="zh-CN" altLang="zh-CN" sz="18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在右侧不允许浮动元素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both</a:t>
                      </a:r>
                      <a:endParaRPr kumimoji="0" lang="zh-CN" altLang="zh-CN" sz="18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在左、右两侧不允许浮动元素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kumimoji="0" lang="zh-CN" altLang="zh-CN" sz="18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默认值。允许浮动元素出现在两侧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AutoShape 3"/>
          <p:cNvSpPr>
            <a:spLocks noChangeArrowheads="1"/>
          </p:cNvSpPr>
          <p:nvPr/>
        </p:nvSpPr>
        <p:spPr bwMode="auto">
          <a:xfrm>
            <a:off x="1142976" y="4714884"/>
            <a:ext cx="3357586" cy="117262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{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clear:both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</p:txBody>
      </p:sp>
      <p:grpSp>
        <p:nvGrpSpPr>
          <p:cNvPr id="17" name="组合 70"/>
          <p:cNvGrpSpPr/>
          <p:nvPr/>
        </p:nvGrpSpPr>
        <p:grpSpPr>
          <a:xfrm>
            <a:off x="71406" y="4643446"/>
            <a:ext cx="1000132" cy="414475"/>
            <a:chOff x="1000100" y="2528843"/>
            <a:chExt cx="1000132" cy="414475"/>
          </a:xfrm>
        </p:grpSpPr>
        <p:pic>
          <p:nvPicPr>
            <p:cNvPr id="18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1299399" y="2536025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示例</a:t>
              </a:r>
            </a:p>
          </p:txBody>
        </p:sp>
      </p:grpSp>
      <p:sp>
        <p:nvSpPr>
          <p:cNvPr id="20" name="AutoShape 2"/>
          <p:cNvSpPr>
            <a:spLocks noChangeArrowheads="1"/>
          </p:cNvSpPr>
          <p:nvPr/>
        </p:nvSpPr>
        <p:spPr bwMode="auto">
          <a:xfrm>
            <a:off x="5286380" y="4857760"/>
            <a:ext cx="1714512" cy="372904"/>
          </a:xfrm>
          <a:prstGeom prst="roundRect">
            <a:avLst>
              <a:gd name="adj" fmla="val 2593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2" charset="-122"/>
              </a:rPr>
              <a:t>清除两侧浮动</a:t>
            </a:r>
          </a:p>
        </p:txBody>
      </p:sp>
      <p:cxnSp>
        <p:nvCxnSpPr>
          <p:cNvPr id="21" name="直接箭头连接符 20"/>
          <p:cNvCxnSpPr>
            <a:stCxn id="20" idx="1"/>
          </p:cNvCxnSpPr>
          <p:nvPr/>
        </p:nvCxnSpPr>
        <p:spPr>
          <a:xfrm rot="10800000" flipV="1">
            <a:off x="2857488" y="5044212"/>
            <a:ext cx="2428892" cy="242174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21</a:t>
            </a:fld>
            <a:r>
              <a:rPr lang="en-US" altLang="zh-CN"/>
              <a:t>/39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Rectangle 10"/>
          <p:cNvSpPr>
            <a:spLocks noGrp="1" noChangeArrowheads="1"/>
          </p:cNvSpPr>
          <p:nvPr>
            <p:ph type="title"/>
          </p:nvPr>
        </p:nvSpPr>
        <p:spPr>
          <a:xfrm>
            <a:off x="6465107" y="285728"/>
            <a:ext cx="2499505" cy="523220"/>
          </a:xfrm>
        </p:spPr>
        <p:txBody>
          <a:bodyPr/>
          <a:lstStyle/>
          <a:p>
            <a:r>
              <a:rPr lang="zh-CN" altLang="en-US"/>
              <a:t>清除左右浮动</a:t>
            </a:r>
            <a:endParaRPr lang="zh-CN" altLang="en-US" dirty="0"/>
          </a:p>
        </p:txBody>
      </p:sp>
      <p:sp>
        <p:nvSpPr>
          <p:cNvPr id="29698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依次清除文本的左右浮动</a:t>
            </a:r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1142976" y="1928802"/>
            <a:ext cx="3571900" cy="3170099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.layer04 {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border:1px #666 dashed;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font-size:12px;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line-height:23px;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width: 200px;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float: right;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clear:left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</a:p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4900593" y="1928802"/>
            <a:ext cx="3571900" cy="3170099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.layer04 {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border:1px #666 dashed;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font-size:12px;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line-height:23px;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width: 200px;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float: right;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clear:right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</a:p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</p:txBody>
      </p:sp>
      <p:pic>
        <p:nvPicPr>
          <p:cNvPr id="16" name="Picture 2" descr="C:\Users\yaling.he\Desktop\Chapter07截图\Chapter07截图\Chapter07截图\图7.22  清除文本左侧浮动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97" y="1960954"/>
            <a:ext cx="4055996" cy="319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线形标注 1 13"/>
          <p:cNvSpPr/>
          <p:nvPr/>
        </p:nvSpPr>
        <p:spPr bwMode="auto">
          <a:xfrm flipH="1">
            <a:off x="697243" y="5127671"/>
            <a:ext cx="1500198" cy="642942"/>
          </a:xfrm>
          <a:prstGeom prst="borderCallout1">
            <a:avLst>
              <a:gd name="adj1" fmla="val -2731"/>
              <a:gd name="adj2" fmla="val 47579"/>
              <a:gd name="adj3" fmla="val -111202"/>
              <a:gd name="adj4" fmla="val 29885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清除左浮动</a:t>
            </a:r>
          </a:p>
        </p:txBody>
      </p:sp>
      <p:pic>
        <p:nvPicPr>
          <p:cNvPr id="8194" name="Picture 2" descr="C:\Users\yaling.he\Desktop\Chapter07截图\Chapter07截图\Chapter07截图\图7.23  清除文本右侧浮动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453" y="1853462"/>
            <a:ext cx="4219340" cy="332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线形标注 1 14"/>
          <p:cNvSpPr/>
          <p:nvPr/>
        </p:nvSpPr>
        <p:spPr bwMode="auto">
          <a:xfrm flipH="1">
            <a:off x="6842703" y="5304896"/>
            <a:ext cx="1500198" cy="642942"/>
          </a:xfrm>
          <a:prstGeom prst="borderCallout1">
            <a:avLst>
              <a:gd name="adj1" fmla="val -2731"/>
              <a:gd name="adj2" fmla="val 47579"/>
              <a:gd name="adj3" fmla="val -111202"/>
              <a:gd name="adj4" fmla="val 29885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清除右浮动</a:t>
            </a:r>
          </a:p>
        </p:txBody>
      </p:sp>
      <p:grpSp>
        <p:nvGrpSpPr>
          <p:cNvPr id="21" name="组合 14"/>
          <p:cNvGrpSpPr/>
          <p:nvPr/>
        </p:nvGrpSpPr>
        <p:grpSpPr bwMode="auto">
          <a:xfrm>
            <a:off x="2197441" y="6206573"/>
            <a:ext cx="4572000" cy="428625"/>
            <a:chOff x="3143240" y="5143512"/>
            <a:chExt cx="4572032" cy="428628"/>
          </a:xfrm>
        </p:grpSpPr>
        <p:sp>
          <p:nvSpPr>
            <p:cNvPr id="22" name="圆角矩形 21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4" name="Picture 8" descr="说话气泡ne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 bwMode="auto">
            <a:xfrm>
              <a:off x="4245242" y="5187962"/>
              <a:ext cx="3030018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：清除左右浮动</a:t>
              </a: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22</a:t>
            </a:fld>
            <a:r>
              <a:rPr lang="en-US" altLang="zh-CN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2" name="Rectangle 11"/>
          <p:cNvSpPr>
            <a:spLocks noGrp="1" noChangeArrowheads="1"/>
          </p:cNvSpPr>
          <p:nvPr>
            <p:ph type="title"/>
          </p:nvPr>
        </p:nvSpPr>
        <p:spPr>
          <a:xfrm>
            <a:off x="6516216" y="285728"/>
            <a:ext cx="2448396" cy="523220"/>
          </a:xfrm>
        </p:spPr>
        <p:txBody>
          <a:bodyPr/>
          <a:lstStyle/>
          <a:p>
            <a:r>
              <a:rPr lang="zh-CN" altLang="en-US"/>
              <a:t>清除两测浮动</a:t>
            </a:r>
            <a:endParaRPr lang="zh-CN" altLang="en-US" dirty="0"/>
          </a:p>
        </p:txBody>
      </p:sp>
      <p:sp>
        <p:nvSpPr>
          <p:cNvPr id="31751" name="Rectangle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清除两侧浮动</a:t>
            </a:r>
            <a:endParaRPr lang="en-US" altLang="zh-CN" dirty="0"/>
          </a:p>
        </p:txBody>
      </p:sp>
      <p:grpSp>
        <p:nvGrpSpPr>
          <p:cNvPr id="16" name="组合 15"/>
          <p:cNvGrpSpPr/>
          <p:nvPr/>
        </p:nvGrpSpPr>
        <p:grpSpPr>
          <a:xfrm>
            <a:off x="142844" y="1785926"/>
            <a:ext cx="1000132" cy="414475"/>
            <a:chOff x="1000100" y="2528843"/>
            <a:chExt cx="1000132" cy="414475"/>
          </a:xfrm>
        </p:grpSpPr>
        <p:pic>
          <p:nvPicPr>
            <p:cNvPr id="18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1299399" y="2536025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示例</a:t>
              </a:r>
            </a:p>
          </p:txBody>
        </p:sp>
      </p:grpSp>
      <p:sp>
        <p:nvSpPr>
          <p:cNvPr id="15" name="AutoShape 4"/>
          <p:cNvSpPr>
            <a:spLocks noChangeArrowheads="1"/>
          </p:cNvSpPr>
          <p:nvPr/>
        </p:nvSpPr>
        <p:spPr bwMode="auto">
          <a:xfrm>
            <a:off x="1357290" y="1857364"/>
            <a:ext cx="3500462" cy="1631216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.layer01 {</a:t>
            </a:r>
          </a:p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#F00 dashed;</a:t>
            </a:r>
          </a:p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float:left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</p:txBody>
      </p:sp>
      <p:pic>
        <p:nvPicPr>
          <p:cNvPr id="9219" name="Picture 3" descr="C:\Users\yaling.he\Desktop\Chapter07截图\Chapter07截图\Chapter07截图\图7.24  重新设置layer01左浮动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387" y="2964758"/>
            <a:ext cx="4266058" cy="335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 12"/>
          <p:cNvSpPr/>
          <p:nvPr/>
        </p:nvSpPr>
        <p:spPr bwMode="auto">
          <a:xfrm rot="3206817">
            <a:off x="4663379" y="2173141"/>
            <a:ext cx="969968" cy="1071570"/>
          </a:xfrm>
          <a:prstGeom prst="arc">
            <a:avLst>
              <a:gd name="adj1" fmla="val 10930154"/>
              <a:gd name="adj2" fmla="val 17542"/>
            </a:avLst>
          </a:prstGeom>
          <a:ln cmpd="sng">
            <a:solidFill>
              <a:schemeClr val="accent5">
                <a:lumMod val="50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 baseline="-25000" dirty="0"/>
          </a:p>
        </p:txBody>
      </p:sp>
      <p:sp>
        <p:nvSpPr>
          <p:cNvPr id="22" name="AutoShape 4"/>
          <p:cNvSpPr>
            <a:spLocks noChangeArrowheads="1"/>
          </p:cNvSpPr>
          <p:nvPr/>
        </p:nvSpPr>
        <p:spPr bwMode="auto">
          <a:xfrm>
            <a:off x="1331640" y="1832563"/>
            <a:ext cx="3500462" cy="3170099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.layer04 {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border:1px #666 dashed;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font-size:12px;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line-height:23px;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width: 200px;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float: right;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clear:both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</p:txBody>
      </p:sp>
      <p:sp>
        <p:nvSpPr>
          <p:cNvPr id="24" name="Freeform 12"/>
          <p:cNvSpPr/>
          <p:nvPr/>
        </p:nvSpPr>
        <p:spPr bwMode="auto">
          <a:xfrm rot="3206817">
            <a:off x="4663379" y="2173141"/>
            <a:ext cx="969968" cy="1071570"/>
          </a:xfrm>
          <a:prstGeom prst="arc">
            <a:avLst>
              <a:gd name="adj1" fmla="val 10930154"/>
              <a:gd name="adj2" fmla="val 17542"/>
            </a:avLst>
          </a:prstGeom>
          <a:ln cmpd="sng">
            <a:solidFill>
              <a:schemeClr val="accent5">
                <a:lumMod val="50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 baseline="-25000" dirty="0"/>
          </a:p>
        </p:txBody>
      </p:sp>
      <p:pic>
        <p:nvPicPr>
          <p:cNvPr id="9218" name="Picture 2" descr="C:\Users\yaling.he\Desktop\Chapter07截图\Chapter07截图\Chapter07截图\图7.25  清除文本两侧浮动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3" y="3122672"/>
            <a:ext cx="4281240" cy="336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14"/>
          <p:cNvGrpSpPr/>
          <p:nvPr/>
        </p:nvGrpSpPr>
        <p:grpSpPr bwMode="auto">
          <a:xfrm>
            <a:off x="442143" y="6230864"/>
            <a:ext cx="4572000" cy="428625"/>
            <a:chOff x="3143240" y="5143512"/>
            <a:chExt cx="4572032" cy="428628"/>
          </a:xfrm>
        </p:grpSpPr>
        <p:sp>
          <p:nvSpPr>
            <p:cNvPr id="31" name="圆角矩形 30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2" name="圆角矩形 31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33" name="Picture 8" descr="说话气泡new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33"/>
            <p:cNvSpPr txBox="1"/>
            <p:nvPr/>
          </p:nvSpPr>
          <p:spPr bwMode="auto">
            <a:xfrm>
              <a:off x="4245242" y="5187962"/>
              <a:ext cx="3030018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：清除左右浮动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23</a:t>
            </a:fld>
            <a:r>
              <a:rPr lang="en-US" altLang="zh-CN"/>
              <a:t>/39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22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6"/>
          <p:cNvSpPr>
            <a:spLocks noGrp="1" noChangeArrowheads="1"/>
          </p:cNvSpPr>
          <p:nvPr>
            <p:ph type="title"/>
          </p:nvPr>
        </p:nvSpPr>
        <p:spPr>
          <a:xfrm>
            <a:off x="4139952" y="70285"/>
            <a:ext cx="4824661" cy="954107"/>
          </a:xfrm>
        </p:spPr>
        <p:txBody>
          <a:bodyPr/>
          <a:lstStyle/>
          <a:p>
            <a:r>
              <a:rPr lang="zh-CN" altLang="en-US" dirty="0"/>
              <a:t>解决父级边框塌陷的方法</a:t>
            </a:r>
            <a:r>
              <a:rPr lang="en-US" altLang="zh-CN" dirty="0"/>
              <a:t>4-1</a:t>
            </a:r>
            <a:endParaRPr lang="zh-CN" altLang="en-US" dirty="0"/>
          </a:p>
        </p:txBody>
      </p:sp>
      <p:sp>
        <p:nvSpPr>
          <p:cNvPr id="34820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clear</a:t>
            </a:r>
            <a:r>
              <a:rPr lang="zh-CN" altLang="zh-CN" dirty="0"/>
              <a:t>属性</a:t>
            </a:r>
            <a:r>
              <a:rPr lang="zh-CN" altLang="en-US" dirty="0"/>
              <a:t>可以</a:t>
            </a:r>
            <a:r>
              <a:rPr lang="zh-CN" altLang="zh-CN" dirty="0"/>
              <a:t>清除浮动对其他元素造成的影响</a:t>
            </a:r>
            <a:r>
              <a:rPr lang="zh-CN" altLang="en-US" dirty="0"/>
              <a:t>，可是依然解决不了父级边框塌陷问题，怎么办？</a:t>
            </a:r>
            <a:endParaRPr lang="en-US" altLang="zh-CN" dirty="0"/>
          </a:p>
          <a:p>
            <a:pPr lvl="1"/>
            <a:r>
              <a:rPr lang="zh-CN" altLang="zh-CN" dirty="0"/>
              <a:t>浮动元素后面加空</a:t>
            </a:r>
            <a:r>
              <a:rPr lang="en-US" altLang="zh-CN" dirty="0"/>
              <a:t>div</a:t>
            </a:r>
          </a:p>
          <a:p>
            <a:pPr lvl="1"/>
            <a:r>
              <a:rPr lang="zh-CN" altLang="zh-CN" dirty="0"/>
              <a:t>设置父元素的高度</a:t>
            </a:r>
            <a:endParaRPr lang="en-US" altLang="zh-CN" dirty="0"/>
          </a:p>
          <a:p>
            <a:pPr lvl="1"/>
            <a:r>
              <a:rPr lang="zh-CN" altLang="zh-CN" dirty="0"/>
              <a:t>父级添加</a:t>
            </a:r>
            <a:r>
              <a:rPr lang="en-US" altLang="zh-CN" dirty="0"/>
              <a:t>overflow</a:t>
            </a:r>
            <a:r>
              <a:rPr lang="zh-CN" altLang="zh-CN" dirty="0"/>
              <a:t>属性</a:t>
            </a:r>
            <a:endParaRPr lang="en-US" altLang="zh-CN" dirty="0"/>
          </a:p>
          <a:p>
            <a:pPr lvl="1"/>
            <a:r>
              <a:rPr lang="zh-CN" altLang="zh-CN" dirty="0"/>
              <a:t>父级添加伪类</a:t>
            </a:r>
            <a:r>
              <a:rPr lang="en-US" altLang="zh-CN" dirty="0"/>
              <a:t>after</a:t>
            </a:r>
            <a:endParaRPr lang="zh-CN" altLang="en-US" dirty="0"/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396056" y="2564904"/>
            <a:ext cx="8280400" cy="297312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&lt;div id="father"&gt;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class="layer01"&gt;&lt;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="image/photo-1.jpg"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日用品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class="layer02"&gt;&lt;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="image/photo-2.jpg"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图书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class="layer03"&gt;&lt;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="image/photo-3.jpg"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鞋子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class="layer04"&gt;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浮动的盒子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&lt;div class="clear"&gt;&lt;/div&gt;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.clear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{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clear: both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  margin: 0; padding: 0;}</a:t>
            </a:r>
          </a:p>
        </p:txBody>
      </p:sp>
      <p:pic>
        <p:nvPicPr>
          <p:cNvPr id="10242" name="Picture 2" descr="C:\Users\yaling.he\Desktop\Chapter07截图\Chapter07截图\Chapter07截图\图7.26  父级边框塌陷解决法一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419" y="3068960"/>
            <a:ext cx="5495715" cy="288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4"/>
          <p:cNvGrpSpPr/>
          <p:nvPr/>
        </p:nvGrpSpPr>
        <p:grpSpPr bwMode="auto">
          <a:xfrm>
            <a:off x="2073306" y="6211338"/>
            <a:ext cx="5090981" cy="428625"/>
            <a:chOff x="3143240" y="5143512"/>
            <a:chExt cx="4713113" cy="428628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7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3664150" y="5187962"/>
              <a:ext cx="4192203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：空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div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防止父级边框塌陷</a:t>
              </a:r>
            </a:p>
          </p:txBody>
        </p:sp>
      </p:grpSp>
      <p:grpSp>
        <p:nvGrpSpPr>
          <p:cNvPr id="12" name="组合 72"/>
          <p:cNvGrpSpPr/>
          <p:nvPr/>
        </p:nvGrpSpPr>
        <p:grpSpPr bwMode="auto">
          <a:xfrm>
            <a:off x="300037" y="764704"/>
            <a:ext cx="985838" cy="422275"/>
            <a:chOff x="1000100" y="1173499"/>
            <a:chExt cx="986586" cy="422603"/>
          </a:xfrm>
        </p:grpSpPr>
        <p:pic>
          <p:nvPicPr>
            <p:cNvPr id="16" name="Picture 5" descr="E:\设计支持\模板设计\W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100" y="1173499"/>
              <a:ext cx="414476" cy="422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286067" y="1184620"/>
              <a:ext cx="700619" cy="400361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latin typeface="黑体" panose="02010609060101010101" pitchFamily="2" charset="-122"/>
                  <a:ea typeface="黑体" panose="02010609060101010101" pitchFamily="2" charset="-122"/>
                </a:rPr>
                <a:t>问题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24</a:t>
            </a:fld>
            <a:r>
              <a:rPr lang="en-US" altLang="zh-CN"/>
              <a:t>/39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6"/>
          <p:cNvSpPr>
            <a:spLocks noGrp="1" noChangeArrowheads="1"/>
          </p:cNvSpPr>
          <p:nvPr>
            <p:ph type="title"/>
          </p:nvPr>
        </p:nvSpPr>
        <p:spPr>
          <a:xfrm>
            <a:off x="4139952" y="285728"/>
            <a:ext cx="4824661" cy="523220"/>
          </a:xfrm>
        </p:spPr>
        <p:txBody>
          <a:bodyPr/>
          <a:lstStyle/>
          <a:p>
            <a:r>
              <a:rPr lang="zh-CN" altLang="en-US" dirty="0"/>
              <a:t>解决父级边框塌陷的方法</a:t>
            </a:r>
            <a:r>
              <a:rPr lang="en-US" altLang="zh-CN" dirty="0"/>
              <a:t>4-2</a:t>
            </a:r>
            <a:endParaRPr lang="zh-CN" altLang="en-US" dirty="0"/>
          </a:p>
        </p:txBody>
      </p:sp>
      <p:sp>
        <p:nvSpPr>
          <p:cNvPr id="34820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设置父元素的高度</a:t>
            </a:r>
            <a:endParaRPr lang="en-US" altLang="zh-CN" dirty="0"/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468064" y="1988840"/>
            <a:ext cx="8280400" cy="261302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&lt;div id="father"&gt;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class="layer01"&gt;&lt;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="image/photo-1.jpg"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日用品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class="layer02"&gt;&lt;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="image/photo-2.jpg"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图书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class="layer03"&gt;&lt;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="image/photo-3.jpg"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鞋子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class="layer04"&gt;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浮动的盒子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#father</a:t>
            </a:r>
            <a:r>
              <a:rPr lang="en-US" altLang="zh-CN" b="1" dirty="0">
                <a:latin typeface="+mn-lt"/>
              </a:rPr>
              <a:t> {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height: 400px;</a:t>
            </a:r>
            <a:r>
              <a:rPr lang="en-US" altLang="zh-CN" b="1" dirty="0">
                <a:latin typeface="+mn-lt"/>
              </a:rPr>
              <a:t> border:1px #000 solid; }</a:t>
            </a:r>
          </a:p>
        </p:txBody>
      </p:sp>
      <p:grpSp>
        <p:nvGrpSpPr>
          <p:cNvPr id="13" name="组合 14"/>
          <p:cNvGrpSpPr/>
          <p:nvPr/>
        </p:nvGrpSpPr>
        <p:grpSpPr bwMode="auto">
          <a:xfrm>
            <a:off x="755576" y="6164348"/>
            <a:ext cx="5544616" cy="428625"/>
            <a:chOff x="3143240" y="5143512"/>
            <a:chExt cx="4696277" cy="428628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7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3680987" y="5187962"/>
              <a:ext cx="4158530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：父级设置高度防止边框塌陷</a:t>
              </a:r>
            </a:p>
          </p:txBody>
        </p:sp>
      </p:grpSp>
      <p:pic>
        <p:nvPicPr>
          <p:cNvPr id="11266" name="Picture 2" descr="C:\Users\yaling.he\Desktop\Chapter07截图\Chapter07截图\Chapter07截图\图7.27  父级边框塌陷解决法二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916" y="2844565"/>
            <a:ext cx="4848640" cy="320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25</a:t>
            </a:fld>
            <a:r>
              <a:rPr lang="en-US" altLang="zh-CN"/>
              <a:t>/39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6"/>
          <p:cNvSpPr>
            <a:spLocks noGrp="1" noChangeArrowheads="1"/>
          </p:cNvSpPr>
          <p:nvPr>
            <p:ph type="title"/>
          </p:nvPr>
        </p:nvSpPr>
        <p:spPr>
          <a:xfrm>
            <a:off x="4139952" y="285728"/>
            <a:ext cx="4824661" cy="523220"/>
          </a:xfrm>
        </p:spPr>
        <p:txBody>
          <a:bodyPr/>
          <a:lstStyle/>
          <a:p>
            <a:r>
              <a:rPr lang="zh-CN" altLang="en-US" dirty="0"/>
              <a:t>解决父级边框塌陷的方法</a:t>
            </a:r>
            <a:r>
              <a:rPr lang="en-US" altLang="zh-CN" dirty="0"/>
              <a:t>4-3</a:t>
            </a:r>
            <a:endParaRPr lang="zh-CN" altLang="en-US" dirty="0"/>
          </a:p>
        </p:txBody>
      </p:sp>
      <p:sp>
        <p:nvSpPr>
          <p:cNvPr id="34820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父级添加</a:t>
            </a:r>
            <a:r>
              <a:rPr lang="en-US" altLang="zh-CN" dirty="0"/>
              <a:t>overflow</a:t>
            </a:r>
            <a:r>
              <a:rPr lang="zh-CN" altLang="zh-CN" dirty="0"/>
              <a:t>属性</a:t>
            </a:r>
            <a:endParaRPr lang="en-US" altLang="zh-CN" dirty="0"/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468064" y="1988840"/>
            <a:ext cx="8280400" cy="261302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&lt;div id="father"&gt;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class="layer01"&gt;&lt;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="image/photo-1.jpg"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日用品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class="layer02"&gt;&lt;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="image/photo-2.jpg"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图书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class="layer03"&gt;&lt;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="image/photo-3.jpg"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鞋子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class="layer04"&gt;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浮动的盒子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#father</a:t>
            </a:r>
            <a:r>
              <a:rPr lang="en-US" altLang="zh-CN" b="1" dirty="0">
                <a:latin typeface="+mn-lt"/>
              </a:rPr>
              <a:t> {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overflow: hidden;</a:t>
            </a:r>
            <a:r>
              <a:rPr lang="en-US" altLang="zh-CN" b="1" dirty="0">
                <a:latin typeface="+mn-lt"/>
              </a:rPr>
              <a:t>border:1px #000 solid; }</a:t>
            </a:r>
          </a:p>
        </p:txBody>
      </p:sp>
      <p:grpSp>
        <p:nvGrpSpPr>
          <p:cNvPr id="13" name="组合 14"/>
          <p:cNvGrpSpPr/>
          <p:nvPr/>
        </p:nvGrpSpPr>
        <p:grpSpPr bwMode="auto">
          <a:xfrm>
            <a:off x="755576" y="6164348"/>
            <a:ext cx="6408712" cy="428625"/>
            <a:chOff x="3143240" y="5143512"/>
            <a:chExt cx="4832002" cy="428628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7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3545263" y="5187962"/>
              <a:ext cx="4429979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overflow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属性防止父级边框塌陷</a:t>
              </a:r>
            </a:p>
          </p:txBody>
        </p:sp>
      </p:grpSp>
      <p:pic>
        <p:nvPicPr>
          <p:cNvPr id="12290" name="Picture 2" descr="C:\Users\yaling.he\Desktop\Chapter07截图\Chapter07截图\Chapter07截图\图7.28  父级边框塌陷解决法三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572899"/>
            <a:ext cx="4871391" cy="239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26</a:t>
            </a:fld>
            <a:r>
              <a:rPr lang="en-US" altLang="zh-CN"/>
              <a:t>/39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6296" y="285728"/>
            <a:ext cx="1728316" cy="523220"/>
          </a:xfrm>
        </p:spPr>
        <p:txBody>
          <a:bodyPr/>
          <a:lstStyle/>
          <a:p>
            <a:r>
              <a:rPr lang="zh-CN" altLang="en-US"/>
              <a:t>溢出处理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overflow</a:t>
            </a:r>
            <a:r>
              <a:rPr lang="zh-CN" altLang="en-US"/>
              <a:t>属性</a:t>
            </a:r>
            <a:endParaRPr lang="zh-CN" altLang="en-US" dirty="0"/>
          </a:p>
        </p:txBody>
      </p:sp>
      <p:graphicFrame>
        <p:nvGraphicFramePr>
          <p:cNvPr id="5" name="Group 29"/>
          <p:cNvGraphicFramePr>
            <a:graphicFrameLocks noGrp="1"/>
          </p:cNvGraphicFramePr>
          <p:nvPr/>
        </p:nvGraphicFramePr>
        <p:xfrm>
          <a:off x="857224" y="1928802"/>
          <a:ext cx="7572429" cy="3071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7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9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属性值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说明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visible</a:t>
                      </a:r>
                      <a:endParaRPr kumimoji="0" lang="zh-CN" altLang="zh-CN" sz="18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默认值。内容不会被修剪，会呈现在盒子之外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hidden</a:t>
                      </a:r>
                      <a:endParaRPr kumimoji="0" lang="zh-CN" altLang="zh-CN" sz="1800" b="1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内容会被修剪，并且其余内容是不可见的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9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scroll</a:t>
                      </a:r>
                      <a:endParaRPr kumimoji="0" lang="zh-CN" altLang="zh-CN" sz="18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内容会被修剪，但是浏览器会显示滚动条以便查看其余内容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29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</a:t>
                      </a:r>
                      <a:endParaRPr kumimoji="0" lang="zh-CN" altLang="zh-CN" sz="18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如果内容被修剪，则浏览器会显示滚动条以便查看其余的内容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" name="组合 14"/>
          <p:cNvGrpSpPr/>
          <p:nvPr/>
        </p:nvGrpSpPr>
        <p:grpSpPr bwMode="auto">
          <a:xfrm>
            <a:off x="2296406" y="5877272"/>
            <a:ext cx="4572000" cy="428625"/>
            <a:chOff x="3143240" y="5143512"/>
            <a:chExt cx="4572032" cy="428628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6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 bwMode="auto">
            <a:xfrm>
              <a:off x="4119759" y="5187962"/>
              <a:ext cx="3280986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overflow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</a:t>
              </a: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27</a:t>
            </a:fld>
            <a:r>
              <a:rPr lang="en-US" altLang="zh-CN"/>
              <a:t>/39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6"/>
          <p:cNvSpPr>
            <a:spLocks noGrp="1" noChangeArrowheads="1"/>
          </p:cNvSpPr>
          <p:nvPr>
            <p:ph type="title"/>
          </p:nvPr>
        </p:nvSpPr>
        <p:spPr>
          <a:xfrm>
            <a:off x="4139952" y="285728"/>
            <a:ext cx="4824661" cy="523220"/>
          </a:xfrm>
        </p:spPr>
        <p:txBody>
          <a:bodyPr/>
          <a:lstStyle/>
          <a:p>
            <a:r>
              <a:rPr lang="zh-CN" altLang="en-US" dirty="0"/>
              <a:t>解决父级边框塌陷的方法</a:t>
            </a:r>
            <a:r>
              <a:rPr lang="en-US" altLang="zh-CN" dirty="0"/>
              <a:t>4-4</a:t>
            </a:r>
            <a:endParaRPr lang="zh-CN" altLang="en-US" dirty="0"/>
          </a:p>
        </p:txBody>
      </p:sp>
      <p:sp>
        <p:nvSpPr>
          <p:cNvPr id="34820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父级添加伪类</a:t>
            </a:r>
            <a:r>
              <a:rPr lang="en-US" altLang="zh-CN" dirty="0"/>
              <a:t>after</a:t>
            </a: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468064" y="1988840"/>
            <a:ext cx="8280400" cy="4053417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&lt;div id="father"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class="clear"</a:t>
            </a:r>
            <a:r>
              <a:rPr lang="en-US" altLang="zh-CN" b="1" dirty="0">
                <a:latin typeface="+mn-lt"/>
              </a:rPr>
              <a:t>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class="layer01"&gt;&lt;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="image/photo-1.jpg"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日用品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class="layer02"&gt;&lt;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="image/photo-2.jpg"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图书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class="layer03"&gt;&lt;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="image/photo-3.jpg"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鞋子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class="layer04"&gt;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浮动的盒子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clear:after</a:t>
            </a:r>
            <a:r>
              <a:rPr lang="en-US" altLang="zh-CN" b="1" dirty="0">
                <a:latin typeface="+mn-lt"/>
              </a:rPr>
              <a:t>{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latin typeface="+mn-lt"/>
              </a:rPr>
              <a:t>  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content: '';          </a:t>
            </a:r>
            <a:r>
              <a:rPr lang="en-US" altLang="zh-CN" b="1" dirty="0">
                <a:latin typeface="+mn-lt"/>
              </a:rPr>
              <a:t>/*</a:t>
            </a:r>
            <a:r>
              <a:rPr lang="zh-CN" altLang="en-US" b="1" dirty="0">
                <a:latin typeface="+mn-lt"/>
              </a:rPr>
              <a:t>在</a:t>
            </a:r>
            <a:r>
              <a:rPr lang="en-US" altLang="zh-CN" b="1" dirty="0">
                <a:latin typeface="+mn-lt"/>
              </a:rPr>
              <a:t>clear</a:t>
            </a:r>
            <a:r>
              <a:rPr lang="zh-CN" altLang="en-US" b="1" dirty="0">
                <a:latin typeface="+mn-lt"/>
              </a:rPr>
              <a:t>类后面添加内容为空*</a:t>
            </a:r>
            <a:r>
              <a:rPr lang="en-US" altLang="zh-CN" b="1" dirty="0">
                <a:latin typeface="+mn-lt"/>
              </a:rPr>
              <a:t>/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latin typeface="+mn-lt"/>
              </a:rPr>
              <a:t>  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display: block;      </a:t>
            </a:r>
            <a:r>
              <a:rPr lang="en-US" altLang="zh-CN" b="1" dirty="0">
                <a:latin typeface="+mn-lt"/>
              </a:rPr>
              <a:t>/*</a:t>
            </a:r>
            <a:r>
              <a:rPr lang="zh-CN" altLang="en-US" b="1" dirty="0">
                <a:latin typeface="+mn-lt"/>
              </a:rPr>
              <a:t>把添加的内容转化为块元素*</a:t>
            </a:r>
            <a:r>
              <a:rPr lang="en-US" altLang="zh-CN" b="1" dirty="0">
                <a:latin typeface="+mn-lt"/>
              </a:rPr>
              <a:t>/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latin typeface="+mn-lt"/>
              </a:rPr>
              <a:t>  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clear: both;         </a:t>
            </a:r>
            <a:r>
              <a:rPr lang="en-US" altLang="zh-CN" b="1" dirty="0">
                <a:latin typeface="+mn-lt"/>
              </a:rPr>
              <a:t>/*</a:t>
            </a:r>
            <a:r>
              <a:rPr lang="zh-CN" altLang="en-US" b="1" dirty="0">
                <a:latin typeface="+mn-lt"/>
              </a:rPr>
              <a:t>清除这个元素两边的浮动*</a:t>
            </a:r>
            <a:r>
              <a:rPr lang="en-US" altLang="zh-CN" b="1" dirty="0">
                <a:latin typeface="+mn-lt"/>
              </a:rPr>
              <a:t>/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latin typeface="+mn-lt"/>
              </a:rPr>
              <a:t>}</a:t>
            </a:r>
          </a:p>
        </p:txBody>
      </p:sp>
      <p:grpSp>
        <p:nvGrpSpPr>
          <p:cNvPr id="13" name="组合 14"/>
          <p:cNvGrpSpPr/>
          <p:nvPr/>
        </p:nvGrpSpPr>
        <p:grpSpPr bwMode="auto">
          <a:xfrm>
            <a:off x="755576" y="6240735"/>
            <a:ext cx="6063912" cy="428625"/>
            <a:chOff x="3143240" y="5143512"/>
            <a:chExt cx="4572032" cy="428628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7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3836536" y="5187962"/>
              <a:ext cx="3847433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：父级加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after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伪类防止边框塌陷</a:t>
              </a:r>
            </a:p>
          </p:txBody>
        </p:sp>
      </p:grpSp>
      <p:pic>
        <p:nvPicPr>
          <p:cNvPr id="13314" name="Picture 2" descr="C:\Users\yaling.he\Desktop\Chapter07截图\Chapter07截图\Chapter07截图\图7.33  父级边框塌陷解决法四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13" y="3427272"/>
            <a:ext cx="5136695" cy="261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28</a:t>
            </a:fld>
            <a:r>
              <a:rPr lang="en-US" altLang="zh-CN"/>
              <a:t>/39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0352" y="285728"/>
            <a:ext cx="1224260" cy="523220"/>
          </a:xfrm>
        </p:spPr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清除浮动，防止父级边框塌陷的四种方法</a:t>
            </a:r>
            <a:endParaRPr lang="en-US" altLang="zh-CN" dirty="0"/>
          </a:p>
          <a:p>
            <a:pPr lvl="1"/>
            <a:r>
              <a:rPr lang="zh-CN" altLang="zh-CN" dirty="0"/>
              <a:t>浮动元素后面加空</a:t>
            </a:r>
            <a:r>
              <a:rPr lang="en-US" altLang="zh-CN" dirty="0"/>
              <a:t>div</a:t>
            </a:r>
          </a:p>
          <a:p>
            <a:pPr lvl="2"/>
            <a:r>
              <a:rPr lang="zh-CN" altLang="zh-CN" dirty="0"/>
              <a:t>简单，空</a:t>
            </a:r>
            <a:r>
              <a:rPr lang="en-US" altLang="zh-CN" dirty="0"/>
              <a:t>div</a:t>
            </a:r>
            <a:r>
              <a:rPr lang="zh-CN" altLang="zh-CN" dirty="0"/>
              <a:t>会造成</a:t>
            </a:r>
            <a:r>
              <a:rPr lang="en-US" altLang="zh-CN" dirty="0"/>
              <a:t>HTML</a:t>
            </a:r>
            <a:r>
              <a:rPr lang="zh-CN" altLang="zh-CN" dirty="0"/>
              <a:t>代码冗余</a:t>
            </a:r>
          </a:p>
          <a:p>
            <a:pPr lvl="1"/>
            <a:r>
              <a:rPr lang="zh-CN" altLang="zh-CN" dirty="0"/>
              <a:t>设置父元素的高度</a:t>
            </a:r>
            <a:endParaRPr lang="en-US" altLang="zh-CN" dirty="0"/>
          </a:p>
          <a:p>
            <a:pPr lvl="2"/>
            <a:r>
              <a:rPr lang="zh-CN" altLang="zh-CN" dirty="0"/>
              <a:t>简单，元素固定高会降低扩展</a:t>
            </a:r>
            <a:r>
              <a:rPr lang="zh-CN" altLang="en-US" dirty="0"/>
              <a:t>性</a:t>
            </a:r>
            <a:endParaRPr lang="zh-CN" altLang="zh-CN" dirty="0"/>
          </a:p>
          <a:p>
            <a:pPr lvl="1"/>
            <a:r>
              <a:rPr lang="zh-CN" altLang="zh-CN" dirty="0"/>
              <a:t>父级添加</a:t>
            </a:r>
            <a:r>
              <a:rPr lang="en-US" altLang="zh-CN" dirty="0"/>
              <a:t>overflow</a:t>
            </a:r>
            <a:r>
              <a:rPr lang="zh-CN" altLang="zh-CN" dirty="0"/>
              <a:t>属性</a:t>
            </a:r>
            <a:endParaRPr lang="en-US" altLang="zh-CN" dirty="0"/>
          </a:p>
          <a:p>
            <a:pPr lvl="2"/>
            <a:r>
              <a:rPr lang="zh-CN" altLang="zh-CN" dirty="0"/>
              <a:t>简单，下拉列表框的场景不能用</a:t>
            </a:r>
          </a:p>
          <a:p>
            <a:pPr lvl="1"/>
            <a:r>
              <a:rPr lang="zh-CN" altLang="zh-CN" dirty="0"/>
              <a:t>父级添加伪类</a:t>
            </a:r>
            <a:r>
              <a:rPr lang="en-US" altLang="zh-CN" dirty="0"/>
              <a:t>after</a:t>
            </a:r>
          </a:p>
          <a:p>
            <a:pPr lvl="2"/>
            <a:r>
              <a:rPr lang="zh-CN" altLang="zh-CN" dirty="0"/>
              <a:t>写法比上面稍微复杂一点，但是没有副作用，</a:t>
            </a:r>
            <a:r>
              <a:rPr lang="zh-CN" altLang="zh-CN" dirty="0">
                <a:solidFill>
                  <a:srgbClr val="FF0000"/>
                </a:solidFill>
              </a:rPr>
              <a:t>推荐使用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29</a:t>
            </a:fld>
            <a:r>
              <a:rPr lang="en-US" altLang="zh-CN"/>
              <a:t>/39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7"/>
          <p:cNvSpPr>
            <a:spLocks noGrp="1" noChangeArrowheads="1"/>
          </p:cNvSpPr>
          <p:nvPr>
            <p:ph type="title"/>
          </p:nvPr>
        </p:nvSpPr>
        <p:spPr>
          <a:xfrm>
            <a:off x="7308304" y="285728"/>
            <a:ext cx="1656308" cy="523220"/>
          </a:xfrm>
        </p:spPr>
        <p:txBody>
          <a:bodyPr/>
          <a:lstStyle/>
          <a:p>
            <a:r>
              <a:rPr lang="zh-CN" altLang="en-US"/>
              <a:t>本章任务</a:t>
            </a:r>
            <a:endParaRPr lang="zh-CN" altLang="en-US" dirty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制作</a:t>
            </a:r>
            <a:r>
              <a:rPr lang="en-US" altLang="zh-CN" dirty="0"/>
              <a:t>QQ</a:t>
            </a:r>
            <a:r>
              <a:rPr lang="zh-CN" altLang="en-US" dirty="0"/>
              <a:t>会员页面导航</a:t>
            </a:r>
          </a:p>
          <a:p>
            <a:r>
              <a:rPr lang="zh-CN" altLang="en-US" dirty="0"/>
              <a:t>制作电视剧详情列表</a:t>
            </a:r>
          </a:p>
          <a:p>
            <a:r>
              <a:rPr lang="zh-CN" altLang="en-US" dirty="0"/>
              <a:t>制作京东商城登录页面</a:t>
            </a:r>
          </a:p>
          <a:p>
            <a:r>
              <a:rPr lang="zh-CN" altLang="en-US" dirty="0"/>
              <a:t>制作彩妆热卖产品列表</a:t>
            </a:r>
          </a:p>
        </p:txBody>
      </p:sp>
      <p:pic>
        <p:nvPicPr>
          <p:cNvPr id="1026" name="Picture 2" descr="C:\Users\yaling.he\Desktop\Chapter07截图\Chapter07截图\Chapter07截图\图7.9  QQ会员页面导航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25" y="1988840"/>
            <a:ext cx="7562174" cy="50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aling.he\Desktop\Chapter07截图\Chapter07截图\Chapter07截图\图7.21  电视剧详情列表页面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154044"/>
            <a:ext cx="3725727" cy="412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yaling.he\Desktop\Chapter07截图\Chapter07截图\Chapter07截图\图7.34  制作京东登录页面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410" y="2012551"/>
            <a:ext cx="6197828" cy="354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yaling.he\Desktop\Chapter07截图\Chapter07截图\Chapter07截图\图7.38  彩妆热卖产品列表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1336" y="1472536"/>
            <a:ext cx="3917100" cy="326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3</a:t>
            </a:fld>
            <a:r>
              <a:rPr lang="en-US" altLang="zh-CN"/>
              <a:t>/39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3491880" y="285728"/>
            <a:ext cx="5472733" cy="523220"/>
          </a:xfrm>
        </p:spPr>
        <p:txBody>
          <a:bodyPr/>
          <a:lstStyle/>
          <a:p>
            <a:r>
              <a:rPr lang="zh-CN" altLang="en-US" dirty="0"/>
              <a:t>学员操作</a:t>
            </a:r>
            <a:r>
              <a:rPr lang="en-US" altLang="zh-CN" dirty="0"/>
              <a:t>—</a:t>
            </a:r>
            <a:r>
              <a:rPr lang="zh-CN" altLang="en-US" dirty="0"/>
              <a:t>制作京东登录页面</a:t>
            </a:r>
            <a:r>
              <a:rPr lang="en-US" altLang="zh-CN" dirty="0"/>
              <a:t>3-1</a:t>
            </a:r>
          </a:p>
        </p:txBody>
      </p:sp>
      <p:sp>
        <p:nvSpPr>
          <p:cNvPr id="37890" name="内容占位符 2"/>
          <p:cNvSpPr>
            <a:spLocks noGrp="1"/>
          </p:cNvSpPr>
          <p:nvPr>
            <p:ph idx="1"/>
          </p:nvPr>
        </p:nvSpPr>
        <p:spPr>
          <a:xfrm>
            <a:off x="784254" y="1214422"/>
            <a:ext cx="7892202" cy="5143536"/>
          </a:xfrm>
        </p:spPr>
        <p:txBody>
          <a:bodyPr/>
          <a:lstStyle/>
          <a:p>
            <a:r>
              <a:rPr lang="zh-CN" altLang="en-US" dirty="0"/>
              <a:t>训练要点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header</a:t>
            </a:r>
            <a:r>
              <a:rPr lang="zh-CN" altLang="en-US" dirty="0"/>
              <a:t>、</a:t>
            </a:r>
            <a:r>
              <a:rPr lang="en-US" altLang="zh-CN" dirty="0"/>
              <a:t>article</a:t>
            </a:r>
            <a:r>
              <a:rPr lang="zh-CN" altLang="en-US" dirty="0"/>
              <a:t>、</a:t>
            </a:r>
            <a:r>
              <a:rPr lang="en-US" altLang="zh-CN" dirty="0" err="1"/>
              <a:t>nav</a:t>
            </a:r>
            <a:r>
              <a:rPr lang="zh-CN" altLang="en-US" dirty="0"/>
              <a:t>、</a:t>
            </a:r>
            <a:r>
              <a:rPr lang="en-US" altLang="zh-CN" dirty="0"/>
              <a:t>footer</a:t>
            </a:r>
            <a:r>
              <a:rPr lang="zh-CN" altLang="en-US" dirty="0"/>
              <a:t>等结构元素布局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float</a:t>
            </a:r>
            <a:r>
              <a:rPr lang="zh-CN" altLang="en-US" dirty="0"/>
              <a:t>布局页面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background</a:t>
            </a:r>
            <a:r>
              <a:rPr lang="zh-CN" altLang="en-US" dirty="0"/>
              <a:t>设置背景图像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padding</a:t>
            </a:r>
            <a:r>
              <a:rPr lang="zh-CN" altLang="en-US" dirty="0"/>
              <a:t>和</a:t>
            </a:r>
            <a:r>
              <a:rPr lang="en-US" altLang="zh-CN" dirty="0"/>
              <a:t>margin</a:t>
            </a:r>
            <a:r>
              <a:rPr lang="zh-CN" altLang="en-US" dirty="0"/>
              <a:t>设置网页元素的内边</a:t>
            </a:r>
            <a:r>
              <a:rPr lang="zh-CN" altLang="en-US"/>
              <a:t>距和外边</a:t>
            </a:r>
            <a:r>
              <a:rPr lang="zh-CN" altLang="en-US" dirty="0"/>
              <a:t>距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clear</a:t>
            </a:r>
            <a:r>
              <a:rPr lang="zh-CN" altLang="en-US" dirty="0"/>
              <a:t>属性清除浮动</a:t>
            </a:r>
          </a:p>
          <a:p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42844" y="857232"/>
            <a:ext cx="1109759" cy="500066"/>
            <a:chOff x="6072198" y="1142984"/>
            <a:chExt cx="1109759" cy="500066"/>
          </a:xfrm>
        </p:grpSpPr>
        <p:pic>
          <p:nvPicPr>
            <p:cNvPr id="13" name="Picture 13" descr="C:\Users\meng.zhang\Desktop\ACCP7.0模版图标规范\ge_pad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72198" y="1142984"/>
              <a:ext cx="500066" cy="500066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6481124" y="117150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指导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30</a:t>
            </a:fld>
            <a:r>
              <a:rPr lang="en-US" altLang="zh-CN"/>
              <a:t>/39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3491880" y="285728"/>
            <a:ext cx="5472733" cy="523220"/>
          </a:xfrm>
        </p:spPr>
        <p:txBody>
          <a:bodyPr/>
          <a:lstStyle/>
          <a:p>
            <a:r>
              <a:rPr lang="zh-CN" altLang="en-US" dirty="0"/>
              <a:t>学员操作</a:t>
            </a:r>
            <a:r>
              <a:rPr lang="en-US" altLang="zh-CN" dirty="0"/>
              <a:t>—</a:t>
            </a:r>
            <a:r>
              <a:rPr lang="zh-CN" altLang="en-US" dirty="0"/>
              <a:t>制作京东登录页面</a:t>
            </a:r>
            <a:r>
              <a:rPr lang="en-US" altLang="zh-CN" dirty="0"/>
              <a:t>3-2</a:t>
            </a:r>
          </a:p>
        </p:txBody>
      </p:sp>
      <p:sp>
        <p:nvSpPr>
          <p:cNvPr id="37890" name="内容占位符 2"/>
          <p:cNvSpPr>
            <a:spLocks noGrp="1"/>
          </p:cNvSpPr>
          <p:nvPr>
            <p:ph idx="1"/>
          </p:nvPr>
        </p:nvSpPr>
        <p:spPr>
          <a:xfrm>
            <a:off x="784254" y="1214422"/>
            <a:ext cx="7604170" cy="5143536"/>
          </a:xfrm>
        </p:spPr>
        <p:txBody>
          <a:bodyPr/>
          <a:lstStyle/>
          <a:p>
            <a:r>
              <a:rPr lang="zh-CN" altLang="en-US" dirty="0"/>
              <a:t>需求说明</a:t>
            </a:r>
          </a:p>
          <a:p>
            <a:pPr lvl="1"/>
            <a:r>
              <a:rPr lang="zh-CN" altLang="en-US" dirty="0"/>
              <a:t>页面宽度为</a:t>
            </a:r>
            <a:r>
              <a:rPr lang="en-US" altLang="zh-CN" dirty="0"/>
              <a:t>990px</a:t>
            </a:r>
            <a:r>
              <a:rPr lang="zh-CN" altLang="en-US" dirty="0"/>
              <a:t>，水平居中显示</a:t>
            </a:r>
          </a:p>
          <a:p>
            <a:pPr lvl="1"/>
            <a:r>
              <a:rPr lang="zh-CN" altLang="en-US" dirty="0"/>
              <a:t>头部</a:t>
            </a:r>
            <a:r>
              <a:rPr lang="en-US" altLang="zh-CN" dirty="0"/>
              <a:t>logo</a:t>
            </a:r>
            <a:r>
              <a:rPr lang="zh-CN" altLang="en-US" dirty="0"/>
              <a:t>图和文字“欢迎登录”，使用浮动和盒子模型进行排版</a:t>
            </a:r>
          </a:p>
          <a:p>
            <a:pPr lvl="1"/>
            <a:r>
              <a:rPr lang="zh-CN" altLang="en-US" dirty="0"/>
              <a:t>使用表单元素布局京东会员登录小窗口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42844" y="857232"/>
            <a:ext cx="1109759" cy="500066"/>
            <a:chOff x="6072198" y="1142984"/>
            <a:chExt cx="1109759" cy="500066"/>
          </a:xfrm>
        </p:grpSpPr>
        <p:pic>
          <p:nvPicPr>
            <p:cNvPr id="13" name="Picture 13" descr="C:\Users\meng.zhang\Desktop\ACCP7.0模版图标规范\ge_pad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72198" y="1142984"/>
              <a:ext cx="500066" cy="500066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6481124" y="117150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指导</a:t>
              </a: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3143690" y="6309320"/>
            <a:ext cx="2714625" cy="428625"/>
            <a:chOff x="3143240" y="5143512"/>
            <a:chExt cx="2714644" cy="428628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3714744" y="5143512"/>
              <a:ext cx="2143140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0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/>
            <p:nvPr/>
          </p:nvSpPr>
          <p:spPr bwMode="auto">
            <a:xfrm>
              <a:off x="3962396" y="5187962"/>
              <a:ext cx="1647837" cy="33972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讲解需求说明</a:t>
              </a:r>
            </a:p>
          </p:txBody>
        </p:sp>
      </p:grpSp>
      <p:pic>
        <p:nvPicPr>
          <p:cNvPr id="15" name="Picture 2" descr="C:\Users\yaling.he\Desktop\Chapter07截图\Chapter07截图\Chapter07截图\图7.34  制作京东登录页面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505046"/>
            <a:ext cx="4687549" cy="268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31</a:t>
            </a:fld>
            <a:r>
              <a:rPr lang="en-US" altLang="zh-CN"/>
              <a:t>/39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标题 1"/>
          <p:cNvSpPr>
            <a:spLocks noGrp="1"/>
          </p:cNvSpPr>
          <p:nvPr>
            <p:ph type="title"/>
          </p:nvPr>
        </p:nvSpPr>
        <p:spPr>
          <a:xfrm>
            <a:off x="3347864" y="285728"/>
            <a:ext cx="5616749" cy="523220"/>
          </a:xfrm>
        </p:spPr>
        <p:txBody>
          <a:bodyPr/>
          <a:lstStyle/>
          <a:p>
            <a:r>
              <a:rPr lang="zh-CN" altLang="en-US" dirty="0"/>
              <a:t>学员操作</a:t>
            </a:r>
            <a:r>
              <a:rPr lang="en-US" altLang="zh-CN" dirty="0"/>
              <a:t>—</a:t>
            </a:r>
            <a:r>
              <a:rPr lang="zh-CN" altLang="en-US" dirty="0"/>
              <a:t>制作京东登录页面</a:t>
            </a:r>
            <a:r>
              <a:rPr lang="en-US" altLang="zh-CN" dirty="0"/>
              <a:t>3-3</a:t>
            </a:r>
            <a:endParaRPr lang="zh-CN" altLang="en-US" dirty="0"/>
          </a:p>
        </p:txBody>
      </p:sp>
      <p:sp>
        <p:nvSpPr>
          <p:cNvPr id="3891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实现思路</a:t>
            </a:r>
            <a:endParaRPr lang="en-US" altLang="zh-CN" dirty="0"/>
          </a:p>
          <a:p>
            <a:pPr lvl="1"/>
            <a:r>
              <a:rPr lang="zh-CN" altLang="zh-CN" dirty="0"/>
              <a:t>中间主体部分的结构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中间部分背景全屏显示，内容部分宽度</a:t>
            </a:r>
            <a:r>
              <a:rPr lang="en-US" altLang="zh-CN" dirty="0"/>
              <a:t>990px</a:t>
            </a:r>
            <a:r>
              <a:rPr lang="zh-CN" altLang="en-US" dirty="0"/>
              <a:t>且居中显示，</a:t>
            </a:r>
            <a:r>
              <a:rPr lang="en-US" altLang="zh-CN" dirty="0"/>
              <a:t>content</a:t>
            </a:r>
            <a:r>
              <a:rPr lang="zh-CN" altLang="en-US" dirty="0"/>
              <a:t>层用来设置红色背景颜色，</a:t>
            </a:r>
            <a:r>
              <a:rPr lang="en-US" altLang="zh-CN" dirty="0"/>
              <a:t>wrap</a:t>
            </a:r>
            <a:r>
              <a:rPr lang="zh-CN" altLang="en-US" dirty="0"/>
              <a:t>层用来设置宽度</a:t>
            </a:r>
            <a:r>
              <a:rPr lang="en-US" altLang="zh-CN" dirty="0"/>
              <a:t>990px</a:t>
            </a:r>
            <a:r>
              <a:rPr lang="zh-CN" altLang="en-US" dirty="0"/>
              <a:t>居中显示，</a:t>
            </a:r>
            <a:r>
              <a:rPr lang="en-US" altLang="zh-CN" dirty="0"/>
              <a:t>login-box</a:t>
            </a:r>
            <a:r>
              <a:rPr lang="zh-CN" altLang="en-US" dirty="0"/>
              <a:t>层用来设置大图背景，</a:t>
            </a:r>
            <a:r>
              <a:rPr lang="en-US" altLang="zh-CN" dirty="0"/>
              <a:t>login-form</a:t>
            </a:r>
            <a:r>
              <a:rPr lang="zh-CN" altLang="en-US" dirty="0"/>
              <a:t>用来设置表单登录的位置、宽度等</a:t>
            </a:r>
            <a:endParaRPr lang="en-US" altLang="zh-CN" dirty="0"/>
          </a:p>
        </p:txBody>
      </p:sp>
      <p:grpSp>
        <p:nvGrpSpPr>
          <p:cNvPr id="23" name="组合 22"/>
          <p:cNvGrpSpPr/>
          <p:nvPr/>
        </p:nvGrpSpPr>
        <p:grpSpPr>
          <a:xfrm>
            <a:off x="85605" y="857232"/>
            <a:ext cx="1109759" cy="500066"/>
            <a:chOff x="6072198" y="1142984"/>
            <a:chExt cx="1109759" cy="500066"/>
          </a:xfrm>
        </p:grpSpPr>
        <p:pic>
          <p:nvPicPr>
            <p:cNvPr id="24" name="Picture 13" descr="C:\Users\meng.zhang\Desktop\ACCP7.0模版图标规范\ge_pad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72198" y="1142984"/>
              <a:ext cx="500066" cy="500066"/>
            </a:xfrm>
            <a:prstGeom prst="rect">
              <a:avLst/>
            </a:prstGeom>
            <a:noFill/>
          </p:spPr>
        </p:pic>
        <p:sp>
          <p:nvSpPr>
            <p:cNvPr id="25" name="TextBox 24"/>
            <p:cNvSpPr txBox="1"/>
            <p:nvPr/>
          </p:nvSpPr>
          <p:spPr>
            <a:xfrm>
              <a:off x="6481124" y="117150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指导</a:t>
              </a:r>
            </a:p>
          </p:txBody>
        </p:sp>
      </p:grpSp>
      <p:grpSp>
        <p:nvGrpSpPr>
          <p:cNvPr id="19" name="组合 17"/>
          <p:cNvGrpSpPr/>
          <p:nvPr/>
        </p:nvGrpSpPr>
        <p:grpSpPr bwMode="auto">
          <a:xfrm>
            <a:off x="4211960" y="6383337"/>
            <a:ext cx="2786063" cy="428625"/>
            <a:chOff x="3714744" y="5143512"/>
            <a:chExt cx="2786082" cy="4286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3962612" y="5187962"/>
              <a:ext cx="2220496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完成时间：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</p:grpSp>
      <p:sp>
        <p:nvSpPr>
          <p:cNvPr id="28" name="AutoShape 3"/>
          <p:cNvSpPr>
            <a:spLocks noChangeArrowheads="1"/>
          </p:cNvSpPr>
          <p:nvPr/>
        </p:nvSpPr>
        <p:spPr bwMode="auto">
          <a:xfrm>
            <a:off x="1527940" y="2176197"/>
            <a:ext cx="6860484" cy="261302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&lt;article class="content"&gt;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&lt;div class="wrap"&gt;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&lt;div class="login-box"&gt;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&lt;div class="login-form"&gt;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    &lt;h2&gt;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京东会员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&lt;a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href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立即注册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&lt;/a&gt;&lt;/h2&gt;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    &lt;form action="" method="post" id="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loginForm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        ……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32</a:t>
            </a:fld>
            <a:r>
              <a:rPr lang="en-US" altLang="zh-CN"/>
              <a:t>/39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常见问题及解决办法</a:t>
            </a: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代码规范问题</a:t>
            </a:r>
          </a:p>
          <a:p>
            <a:pPr eaLnBrk="1" hangingPunct="1">
              <a:defRPr/>
            </a:pPr>
            <a:r>
              <a:rPr lang="zh-CN" altLang="en-US" dirty="0"/>
              <a:t>调试技巧</a:t>
            </a:r>
            <a:endParaRPr lang="en-US" altLang="zh-CN" dirty="0"/>
          </a:p>
          <a:p>
            <a:pPr eaLnBrk="1" hangingPunct="1">
              <a:defRPr/>
            </a:pPr>
            <a:endParaRPr lang="zh-CN" altLang="en-US" dirty="0"/>
          </a:p>
          <a:p>
            <a:pPr eaLnBrk="1" hangingPunct="1">
              <a:defRPr/>
            </a:pPr>
            <a:endParaRPr lang="zh-CN" altLang="en-US" dirty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5572125" y="285750"/>
            <a:ext cx="3392488" cy="523875"/>
          </a:xfrm>
        </p:spPr>
        <p:txBody>
          <a:bodyPr/>
          <a:lstStyle/>
          <a:p>
            <a:pPr eaLnBrk="1" hangingPunct="1"/>
            <a:r>
              <a:rPr>
                <a:solidFill>
                  <a:srgbClr val="121F55"/>
                </a:solidFill>
              </a:rPr>
              <a:t>共性问题集中讲解</a:t>
            </a:r>
          </a:p>
        </p:txBody>
      </p:sp>
      <p:grpSp>
        <p:nvGrpSpPr>
          <p:cNvPr id="67588" name="组合 29"/>
          <p:cNvGrpSpPr/>
          <p:nvPr/>
        </p:nvGrpSpPr>
        <p:grpSpPr bwMode="auto">
          <a:xfrm>
            <a:off x="1857375" y="3214688"/>
            <a:ext cx="5929313" cy="2058987"/>
            <a:chOff x="1857356" y="3214688"/>
            <a:chExt cx="5929353" cy="2058988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/>
            <p:nvPr/>
          </p:nvGrpSpPr>
          <p:grpSpPr bwMode="auto">
            <a:xfrm>
              <a:off x="1923997" y="3214688"/>
              <a:ext cx="5862712" cy="2058988"/>
              <a:chOff x="2066281" y="2227264"/>
              <a:chExt cx="5862790" cy="2059017"/>
            </a:xfrm>
          </p:grpSpPr>
          <p:grpSp>
            <p:nvGrpSpPr>
              <p:cNvPr id="67592" name="组合 19"/>
              <p:cNvGrpSpPr/>
              <p:nvPr/>
            </p:nvGrpSpPr>
            <p:grpSpPr bwMode="auto">
              <a:xfrm>
                <a:off x="2066281" y="2227264"/>
                <a:ext cx="5862790" cy="2059017"/>
                <a:chOff x="2066262" y="2227167"/>
                <a:chExt cx="5862829" cy="2059103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/>
                <p:nvPr/>
              </p:nvGrpSpPr>
              <p:grpSpPr bwMode="auto">
                <a:xfrm>
                  <a:off x="2066262" y="2227167"/>
                  <a:ext cx="5148421" cy="2059103"/>
                  <a:chOff x="2066262" y="2084291"/>
                  <a:chExt cx="5148421" cy="2059103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884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33</a:t>
            </a:fld>
            <a:r>
              <a:rPr lang="en-US" altLang="zh-CN"/>
              <a:t>/39</a:t>
            </a:r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1960" y="285728"/>
            <a:ext cx="4752652" cy="523220"/>
          </a:xfrm>
        </p:spPr>
        <p:txBody>
          <a:bodyPr/>
          <a:lstStyle/>
          <a:p>
            <a:r>
              <a:rPr lang="en-US" altLang="zh-CN" dirty="0"/>
              <a:t>inline-block</a:t>
            </a:r>
            <a:r>
              <a:rPr lang="zh-CN" altLang="en-US" dirty="0"/>
              <a:t>和</a:t>
            </a:r>
            <a:r>
              <a:rPr lang="en-US" altLang="zh-CN" dirty="0"/>
              <a:t>float</a:t>
            </a:r>
            <a:r>
              <a:rPr lang="zh-CN" altLang="en-US" dirty="0"/>
              <a:t>的区别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display:inline-block</a:t>
            </a:r>
            <a:endParaRPr lang="en-US" altLang="zh-CN" dirty="0"/>
          </a:p>
          <a:p>
            <a:pPr lvl="1"/>
            <a:r>
              <a:rPr lang="zh-CN" altLang="en-US" dirty="0"/>
              <a:t>可以让元素排在一行，并且支持宽度和高度，代码实现起来方便</a:t>
            </a:r>
            <a:endParaRPr lang="en-US" altLang="zh-CN" dirty="0"/>
          </a:p>
          <a:p>
            <a:pPr lvl="1"/>
            <a:r>
              <a:rPr lang="zh-CN" altLang="zh-CN" dirty="0"/>
              <a:t>位置方向不可控制，会解析空格</a:t>
            </a:r>
            <a:endParaRPr lang="en-US" altLang="zh-CN" dirty="0"/>
          </a:p>
          <a:p>
            <a:pPr lvl="1"/>
            <a:r>
              <a:rPr lang="en-US" altLang="zh-CN" dirty="0"/>
              <a:t>IE 6</a:t>
            </a:r>
            <a:r>
              <a:rPr lang="zh-CN" altLang="zh-CN" dirty="0"/>
              <a:t>、</a:t>
            </a:r>
            <a:r>
              <a:rPr lang="en-US" altLang="zh-CN" dirty="0"/>
              <a:t>IE 7</a:t>
            </a:r>
            <a:r>
              <a:rPr lang="zh-CN" altLang="zh-CN" dirty="0"/>
              <a:t>上不支持</a:t>
            </a:r>
            <a:endParaRPr lang="en-US" altLang="zh-CN" dirty="0"/>
          </a:p>
          <a:p>
            <a:r>
              <a:rPr lang="en-US" altLang="zh-CN" dirty="0"/>
              <a:t>float </a:t>
            </a:r>
          </a:p>
          <a:p>
            <a:pPr lvl="1"/>
            <a:r>
              <a:rPr lang="zh-CN" altLang="en-US" dirty="0"/>
              <a:t>可以让元素排在一行并且支持宽度和高度，可以决定排列方向</a:t>
            </a:r>
            <a:endParaRPr lang="en-US" altLang="zh-CN" dirty="0"/>
          </a:p>
          <a:p>
            <a:pPr lvl="1"/>
            <a:r>
              <a:rPr lang="en-US" altLang="zh-CN" dirty="0"/>
              <a:t>float </a:t>
            </a:r>
            <a:r>
              <a:rPr lang="zh-CN" altLang="zh-CN" dirty="0"/>
              <a:t>浮动以后元素脱离文档流，会对周围元素产生影响，必须在它的父级上添加清除浮动的样式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15362" name="Picture 2" descr="C:\Users\yaling.he\Desktop\Chapter07截图\Chapter07截图\Chapter07截图\图7.35  inline-block会解析空格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553" y="3429000"/>
            <a:ext cx="3340635" cy="302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34</a:t>
            </a:fld>
            <a:r>
              <a:rPr lang="en-US" altLang="zh-CN"/>
              <a:t>/39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/>
          <p:cNvSpPr>
            <a:spLocks noGrp="1"/>
          </p:cNvSpPr>
          <p:nvPr>
            <p:ph type="title"/>
          </p:nvPr>
        </p:nvSpPr>
        <p:spPr>
          <a:xfrm>
            <a:off x="7715250" y="274638"/>
            <a:ext cx="971550" cy="582612"/>
          </a:xfrm>
        </p:spPr>
        <p:txBody>
          <a:bodyPr/>
          <a:lstStyle/>
          <a:p>
            <a:pPr eaLnBrk="1" hangingPunct="1"/>
            <a:r>
              <a:rPr>
                <a:solidFill>
                  <a:srgbClr val="121F55"/>
                </a:solidFill>
              </a:rPr>
              <a:t>总结</a:t>
            </a:r>
          </a:p>
        </p:txBody>
      </p:sp>
      <p:sp>
        <p:nvSpPr>
          <p:cNvPr id="70659" name="TextBox 4"/>
          <p:cNvSpPr txBox="1">
            <a:spLocks noChangeArrowheads="1"/>
          </p:cNvSpPr>
          <p:nvPr/>
        </p:nvSpPr>
        <p:spPr bwMode="auto">
          <a:xfrm>
            <a:off x="2153090" y="1399450"/>
            <a:ext cx="5014913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 网页布局</a:t>
            </a:r>
            <a:endParaRPr lang="en-US" altLang="zh-CN" sz="20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display</a:t>
            </a:r>
            <a:r>
              <a:rPr lang="zh-CN" altLang="en-US" sz="20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属性</a:t>
            </a:r>
            <a:endParaRPr lang="en-US" altLang="zh-CN" sz="2000" b="1" dirty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20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浮动属性</a:t>
            </a:r>
            <a:endParaRPr lang="en-US" altLang="zh-CN" sz="2000" b="1" dirty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清除浮动</a:t>
            </a:r>
            <a:endParaRPr lang="en-US" altLang="zh-CN" sz="20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r>
              <a:rPr lang="nl-NL" altLang="zh-CN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inline-block</a:t>
            </a:r>
            <a:r>
              <a:rPr lang="zh-CN" altLang="zh-CN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和浮动</a:t>
            </a:r>
            <a:endParaRPr lang="zh-CN" altLang="en-US" sz="20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0660" name="AutoShape 3"/>
          <p:cNvSpPr/>
          <p:nvPr/>
        </p:nvSpPr>
        <p:spPr bwMode="auto">
          <a:xfrm>
            <a:off x="3635895" y="2101450"/>
            <a:ext cx="136923" cy="967510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2" charset="-122"/>
            </a:endParaRPr>
          </a:p>
        </p:txBody>
      </p:sp>
      <p:sp>
        <p:nvSpPr>
          <p:cNvPr id="70661" name="TextBox 11"/>
          <p:cNvSpPr txBox="1">
            <a:spLocks noChangeArrowheads="1"/>
          </p:cNvSpPr>
          <p:nvPr/>
        </p:nvSpPr>
        <p:spPr bwMode="auto">
          <a:xfrm>
            <a:off x="3504434" y="1205339"/>
            <a:ext cx="37703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常见的网页布局</a:t>
            </a:r>
            <a:endParaRPr lang="en-US" altLang="zh-CN" sz="16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标准文档流</a:t>
            </a:r>
            <a:endParaRPr lang="en-US" altLang="zh-CN" sz="16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0662" name="TextBox 12"/>
          <p:cNvSpPr txBox="1">
            <a:spLocks noChangeArrowheads="1"/>
          </p:cNvSpPr>
          <p:nvPr/>
        </p:nvSpPr>
        <p:spPr bwMode="auto">
          <a:xfrm>
            <a:off x="3772819" y="2063750"/>
            <a:ext cx="202723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block</a:t>
            </a:r>
          </a:p>
          <a:p>
            <a:pPr eaLnBrk="1" hangingPunct="1"/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inline</a:t>
            </a:r>
          </a:p>
          <a:p>
            <a:pPr eaLnBrk="1" hangingPunct="1"/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inline-bloc</a:t>
            </a:r>
          </a:p>
          <a:p>
            <a:pPr eaLnBrk="1" hangingPunct="1"/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none</a:t>
            </a:r>
            <a:endParaRPr lang="zh-CN" altLang="en-US" sz="16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0663" name="AutoShape 3"/>
          <p:cNvSpPr/>
          <p:nvPr/>
        </p:nvSpPr>
        <p:spPr bwMode="auto">
          <a:xfrm>
            <a:off x="3411754" y="1320403"/>
            <a:ext cx="99110" cy="668437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2" charset="-122"/>
            </a:endParaRPr>
          </a:p>
        </p:txBody>
      </p:sp>
      <p:sp>
        <p:nvSpPr>
          <p:cNvPr id="70664" name="TextBox 15"/>
          <p:cNvSpPr txBox="1">
            <a:spLocks noChangeArrowheads="1"/>
          </p:cNvSpPr>
          <p:nvPr/>
        </p:nvSpPr>
        <p:spPr bwMode="auto">
          <a:xfrm>
            <a:off x="8818" y="3434816"/>
            <a:ext cx="1819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浮动</a:t>
            </a:r>
            <a:endParaRPr lang="en-US" altLang="zh-CN" sz="20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0665" name="AutoShape 3"/>
          <p:cNvSpPr/>
          <p:nvPr/>
        </p:nvSpPr>
        <p:spPr bwMode="auto">
          <a:xfrm>
            <a:off x="1836738" y="1320403"/>
            <a:ext cx="503014" cy="4628877"/>
          </a:xfrm>
          <a:prstGeom prst="leftBrace">
            <a:avLst>
              <a:gd name="adj1" fmla="val 62112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2" charset="-122"/>
            </a:endParaRPr>
          </a:p>
        </p:txBody>
      </p:sp>
      <p:sp>
        <p:nvSpPr>
          <p:cNvPr id="13" name="AutoShape 3"/>
          <p:cNvSpPr/>
          <p:nvPr/>
        </p:nvSpPr>
        <p:spPr bwMode="auto">
          <a:xfrm>
            <a:off x="3323126" y="3037554"/>
            <a:ext cx="136923" cy="967510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2" charset="-122"/>
            </a:endParaRP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3447390" y="3071862"/>
            <a:ext cx="20272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左浮动 </a:t>
            </a: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left</a:t>
            </a:r>
          </a:p>
          <a:p>
            <a:pPr eaLnBrk="1" hangingPunct="1"/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右浮动 </a:t>
            </a: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right</a:t>
            </a:r>
          </a:p>
          <a:p>
            <a:pPr eaLnBrk="1" hangingPunct="1"/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不浮动 </a:t>
            </a: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none</a:t>
            </a:r>
            <a:endParaRPr lang="zh-CN" altLang="en-US" sz="16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AutoShape 3"/>
          <p:cNvSpPr/>
          <p:nvPr/>
        </p:nvSpPr>
        <p:spPr bwMode="auto">
          <a:xfrm>
            <a:off x="3254664" y="4191644"/>
            <a:ext cx="157090" cy="1181572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2" charset="-122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3393065" y="4136790"/>
            <a:ext cx="2512857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clear</a:t>
            </a:r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属性</a:t>
            </a:r>
            <a:endParaRPr lang="en-US" altLang="zh-CN" sz="16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解决父级边框塌陷的方法</a:t>
            </a:r>
          </a:p>
        </p:txBody>
      </p:sp>
      <p:sp>
        <p:nvSpPr>
          <p:cNvPr id="17" name="AutoShape 3"/>
          <p:cNvSpPr/>
          <p:nvPr/>
        </p:nvSpPr>
        <p:spPr bwMode="auto">
          <a:xfrm>
            <a:off x="4411452" y="3933056"/>
            <a:ext cx="142852" cy="921484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2" charset="-122"/>
            </a:endParaRPr>
          </a:p>
        </p:txBody>
      </p:sp>
      <p:sp>
        <p:nvSpPr>
          <p:cNvPr id="18" name="TextBox 11"/>
          <p:cNvSpPr txBox="1">
            <a:spLocks noChangeArrowheads="1"/>
          </p:cNvSpPr>
          <p:nvPr/>
        </p:nvSpPr>
        <p:spPr bwMode="auto">
          <a:xfrm>
            <a:off x="4554304" y="3849330"/>
            <a:ext cx="377031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清除左边浮动 </a:t>
            </a: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left</a:t>
            </a:r>
          </a:p>
          <a:p>
            <a:pPr eaLnBrk="1" hangingPunct="1"/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清除右边浮动 </a:t>
            </a: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right</a:t>
            </a:r>
          </a:p>
          <a:p>
            <a:pPr eaLnBrk="1" hangingPunct="1"/>
            <a:r>
              <a:rPr lang="zh-CN" altLang="en-US" sz="16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清除两侧浮动 </a:t>
            </a:r>
            <a:r>
              <a:rPr lang="en-US" altLang="zh-CN" sz="16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both</a:t>
            </a:r>
          </a:p>
          <a:p>
            <a:pPr eaLnBrk="1" hangingPunct="1"/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不清除浮动    </a:t>
            </a: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none</a:t>
            </a:r>
          </a:p>
        </p:txBody>
      </p:sp>
      <p:sp>
        <p:nvSpPr>
          <p:cNvPr id="19" name="AutoShape 3"/>
          <p:cNvSpPr/>
          <p:nvPr/>
        </p:nvSpPr>
        <p:spPr bwMode="auto">
          <a:xfrm>
            <a:off x="5728630" y="4873606"/>
            <a:ext cx="142852" cy="921484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2" charset="-122"/>
            </a:endParaRPr>
          </a:p>
        </p:txBody>
      </p:sp>
      <p:sp>
        <p:nvSpPr>
          <p:cNvPr id="20" name="TextBox 11"/>
          <p:cNvSpPr txBox="1">
            <a:spLocks noChangeArrowheads="1"/>
          </p:cNvSpPr>
          <p:nvPr/>
        </p:nvSpPr>
        <p:spPr bwMode="auto">
          <a:xfrm>
            <a:off x="5905922" y="4797152"/>
            <a:ext cx="377031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浮动元素后面加空</a:t>
            </a: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div</a:t>
            </a:r>
          </a:p>
          <a:p>
            <a:pPr eaLnBrk="1" hangingPunct="1"/>
            <a:r>
              <a:rPr lang="zh-CN" altLang="en-US" sz="16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设置父元素的高度</a:t>
            </a:r>
            <a:endParaRPr lang="en-US" altLang="zh-CN" sz="1600" b="1" dirty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父级添加</a:t>
            </a:r>
            <a:r>
              <a:rPr lang="en-US" altLang="zh-CN" sz="16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overflow</a:t>
            </a:r>
            <a:r>
              <a:rPr lang="zh-CN" altLang="en-US" sz="16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属性</a:t>
            </a:r>
            <a:endParaRPr lang="en-US" altLang="zh-CN" sz="1600" b="1" dirty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父级添加伪类</a:t>
            </a:r>
            <a:r>
              <a:rPr lang="en-US" altLang="zh-CN" sz="16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after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35</a:t>
            </a:fld>
            <a:r>
              <a:rPr lang="en-US" altLang="zh-CN"/>
              <a:t>/39</a:t>
            </a:r>
            <a:endParaRPr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84368" y="285728"/>
            <a:ext cx="1080244" cy="523220"/>
          </a:xfrm>
        </p:spPr>
        <p:txBody>
          <a:bodyPr/>
          <a:lstStyle/>
          <a:p>
            <a:r>
              <a:rPr lang="zh-CN" altLang="en-US"/>
              <a:t>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课后作业</a:t>
            </a:r>
            <a:endParaRPr lang="en-US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教员备课时根据班级情况在此添加内容，应区分必做、选做内容，以满足不同层次学员的需求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endParaRPr lang="zh-CN" altLang="en-US" dirty="0"/>
          </a:p>
          <a:p>
            <a:pPr lvl="0"/>
            <a:endParaRPr lang="zh-CN" altLang="en-US" dirty="0"/>
          </a:p>
          <a:p>
            <a:pPr lvl="2"/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36</a:t>
            </a:fld>
            <a:r>
              <a:rPr lang="en-US" altLang="zh-CN"/>
              <a:t>/39</a:t>
            </a:r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038" y="1176338"/>
            <a:ext cx="6638925" cy="3705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6738" name="矩形 4"/>
          <p:cNvSpPr/>
          <p:nvPr/>
        </p:nvSpPr>
        <p:spPr>
          <a:xfrm>
            <a:off x="2378075" y="5445125"/>
            <a:ext cx="5576888" cy="812800"/>
          </a:xfrm>
          <a:prstGeom prst="rect">
            <a:avLst/>
          </a:prstGeom>
          <a:solidFill>
            <a:srgbClr val="003894">
              <a:alpha val="69019"/>
            </a:srgbClr>
          </a:solidFill>
          <a:ln w="9525">
            <a:noFill/>
          </a:ln>
        </p:spPr>
        <p:txBody>
          <a:bodyPr lIns="360045" tIns="46990" rIns="90170" bIns="46990" anchor="ctr"/>
          <a:lstStyle/>
          <a:p>
            <a:pPr algn="ctr"/>
            <a:r>
              <a:rPr lang="zh-CN" altLang="en-US" sz="3600" b="1" dirty="0">
                <a:solidFill>
                  <a:srgbClr val="FFFFFF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谢谢，我们一直在努力！</a:t>
            </a:r>
          </a:p>
        </p:txBody>
      </p:sp>
      <p:pic>
        <p:nvPicPr>
          <p:cNvPr id="116739" name="图片 90114" descr="盛邦升华职业教育二维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038" y="5391468"/>
            <a:ext cx="938212" cy="9382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6740" name="文本框 90115"/>
          <p:cNvSpPr txBox="1"/>
          <p:nvPr/>
        </p:nvSpPr>
        <p:spPr>
          <a:xfrm>
            <a:off x="2378075" y="4652963"/>
            <a:ext cx="58610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网站：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www.ss-vet.com</a:t>
            </a:r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 微信号：ss-vet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126" name="Rectangle 2"/>
          <p:cNvSpPr>
            <a:spLocks noGrp="1"/>
          </p:cNvSpPr>
          <p:nvPr/>
        </p:nvSpPr>
        <p:spPr>
          <a:xfrm>
            <a:off x="4156075" y="167005"/>
            <a:ext cx="4781550" cy="584200"/>
          </a:xfrm>
          <a:prstGeom prst="rect">
            <a:avLst/>
          </a:prstGeom>
          <a:noFill/>
          <a:ln w="9525">
            <a:noFill/>
          </a:ln>
        </p:spPr>
        <p:txBody>
          <a:bodyPr lIns="90170" tIns="46990" rIns="90170" bIns="46990" anchor="t"/>
          <a:lstStyle/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zh-CN" altLang="en-US" sz="2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北京盛邦升华信息技术服务有限公司</a:t>
            </a:r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" y="-26035"/>
            <a:ext cx="1804035" cy="623570"/>
          </a:xfrm>
          <a:prstGeom prst="rect">
            <a:avLst/>
          </a:prstGeom>
        </p:spPr>
      </p:pic>
    </p:spTree>
  </p:cSld>
  <p:clrMapOvr>
    <a:masterClrMapping/>
  </p:clrMapOvr>
  <p:transition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7286644" y="285728"/>
            <a:ext cx="1677968" cy="523220"/>
          </a:xfrm>
        </p:spPr>
        <p:txBody>
          <a:bodyPr/>
          <a:lstStyle/>
          <a:p>
            <a:r>
              <a:rPr lang="zh-CN" altLang="en-US"/>
              <a:t>本章目标</a:t>
            </a:r>
            <a:endParaRPr lang="zh-CN" altLang="en-US" dirty="0"/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会使用</a:t>
            </a:r>
            <a:r>
              <a:rPr lang="en-US" altLang="zh-CN" dirty="0"/>
              <a:t>display</a:t>
            </a:r>
            <a:r>
              <a:rPr lang="zh-CN" altLang="en-US" dirty="0"/>
              <a:t>属性排版网页元素</a:t>
            </a:r>
          </a:p>
          <a:p>
            <a:r>
              <a:rPr lang="zh-CN" altLang="en-US" dirty="0"/>
              <a:t>会使用</a:t>
            </a:r>
            <a:r>
              <a:rPr lang="en-US" altLang="zh-CN" dirty="0"/>
              <a:t>float</a:t>
            </a:r>
            <a:r>
              <a:rPr lang="zh-CN" altLang="en-US" dirty="0"/>
              <a:t>属性排版网页元素</a:t>
            </a:r>
          </a:p>
          <a:p>
            <a:r>
              <a:rPr lang="zh-CN" altLang="en-US" dirty="0"/>
              <a:t>会使用</a:t>
            </a:r>
            <a:r>
              <a:rPr lang="en-US" altLang="zh-CN" dirty="0"/>
              <a:t>float</a:t>
            </a:r>
            <a:r>
              <a:rPr lang="zh-CN" altLang="en-US" dirty="0"/>
              <a:t>属性创建横向多列布局</a:t>
            </a:r>
          </a:p>
          <a:p>
            <a:r>
              <a:rPr lang="zh-CN" altLang="en-US" dirty="0"/>
              <a:t>会使用四种防止父级边框塌陷的清除浮动的方法</a:t>
            </a:r>
          </a:p>
        </p:txBody>
      </p:sp>
      <p:pic>
        <p:nvPicPr>
          <p:cNvPr id="11" name="Picture 2" descr="C:\Users\meng.zhang\Desktop\ACCP7.0模版图标规范\啊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30080" y="2132856"/>
            <a:ext cx="643477" cy="648334"/>
          </a:xfrm>
          <a:prstGeom prst="rect">
            <a:avLst/>
          </a:prstGeom>
          <a:noFill/>
        </p:spPr>
      </p:pic>
      <p:pic>
        <p:nvPicPr>
          <p:cNvPr id="12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9177" y="1556792"/>
            <a:ext cx="714380" cy="719772"/>
          </a:xfrm>
          <a:prstGeom prst="rect">
            <a:avLst/>
          </a:prstGeom>
          <a:noFill/>
        </p:spPr>
      </p:pic>
      <p:pic>
        <p:nvPicPr>
          <p:cNvPr id="13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24328" y="980728"/>
            <a:ext cx="714380" cy="719772"/>
          </a:xfrm>
          <a:prstGeom prst="rect">
            <a:avLst/>
          </a:prstGeom>
          <a:noFill/>
        </p:spPr>
      </p:pic>
      <p:pic>
        <p:nvPicPr>
          <p:cNvPr id="15" name="Picture 2" descr="C:\Users\meng.zhang\Desktop\ACCP7.0模版图标规范\啊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16416" y="2516875"/>
            <a:ext cx="643477" cy="648334"/>
          </a:xfrm>
          <a:prstGeom prst="rect">
            <a:avLst/>
          </a:prstGeom>
          <a:noFill/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4</a:t>
            </a:fld>
            <a:r>
              <a:rPr lang="en-US" altLang="zh-CN"/>
              <a:t>/39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标题 1"/>
          <p:cNvSpPr>
            <a:spLocks noGrp="1"/>
          </p:cNvSpPr>
          <p:nvPr>
            <p:ph type="title"/>
          </p:nvPr>
        </p:nvSpPr>
        <p:spPr>
          <a:xfrm>
            <a:off x="6429388" y="285728"/>
            <a:ext cx="2535224" cy="523220"/>
          </a:xfrm>
        </p:spPr>
        <p:txBody>
          <a:bodyPr/>
          <a:lstStyle/>
          <a:p>
            <a:r>
              <a:rPr lang="zh-CN" altLang="en-US" dirty="0"/>
              <a:t>常见网页布局</a:t>
            </a:r>
          </a:p>
        </p:txBody>
      </p:sp>
      <p:pic>
        <p:nvPicPr>
          <p:cNvPr id="18" name="内容占位符 17" descr="7－4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9927" y="1082698"/>
            <a:ext cx="6043775" cy="5370043"/>
          </a:xfrm>
        </p:spPr>
      </p:pic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571472" y="1928802"/>
            <a:ext cx="6072230" cy="4000528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571472" y="1071546"/>
            <a:ext cx="6072230" cy="785818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571472" y="6000768"/>
            <a:ext cx="6072230" cy="500066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9" name="线形标注 1 28"/>
          <p:cNvSpPr/>
          <p:nvPr/>
        </p:nvSpPr>
        <p:spPr bwMode="auto">
          <a:xfrm flipH="1">
            <a:off x="7286644" y="1071546"/>
            <a:ext cx="1571636" cy="642942"/>
          </a:xfrm>
          <a:prstGeom prst="borderCallout1">
            <a:avLst>
              <a:gd name="adj1" fmla="val 46158"/>
              <a:gd name="adj2" fmla="val 103560"/>
              <a:gd name="adj3" fmla="val 55464"/>
              <a:gd name="adj4" fmla="val 14013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网站导航</a:t>
            </a:r>
          </a:p>
        </p:txBody>
      </p:sp>
      <p:sp>
        <p:nvSpPr>
          <p:cNvPr id="30" name="线形标注 1 29"/>
          <p:cNvSpPr/>
          <p:nvPr/>
        </p:nvSpPr>
        <p:spPr bwMode="auto">
          <a:xfrm flipH="1">
            <a:off x="7286644" y="3071810"/>
            <a:ext cx="1571636" cy="642942"/>
          </a:xfrm>
          <a:prstGeom prst="borderCallout1">
            <a:avLst>
              <a:gd name="adj1" fmla="val 46158"/>
              <a:gd name="adj2" fmla="val 103560"/>
              <a:gd name="adj3" fmla="val 55464"/>
              <a:gd name="adj4" fmla="val 14013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主体内容</a:t>
            </a:r>
          </a:p>
        </p:txBody>
      </p:sp>
      <p:sp>
        <p:nvSpPr>
          <p:cNvPr id="31" name="线形标注 1 30"/>
          <p:cNvSpPr/>
          <p:nvPr/>
        </p:nvSpPr>
        <p:spPr bwMode="auto">
          <a:xfrm flipH="1">
            <a:off x="7286644" y="5857892"/>
            <a:ext cx="1571636" cy="642942"/>
          </a:xfrm>
          <a:prstGeom prst="borderCallout1">
            <a:avLst>
              <a:gd name="adj1" fmla="val 46158"/>
              <a:gd name="adj2" fmla="val 103560"/>
              <a:gd name="adj3" fmla="val 55464"/>
              <a:gd name="adj4" fmla="val 14013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网站版权</a:t>
            </a:r>
          </a:p>
        </p:txBody>
      </p:sp>
      <p:pic>
        <p:nvPicPr>
          <p:cNvPr id="32" name="图片 31" descr="7－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704" y="1061239"/>
            <a:ext cx="6027592" cy="5500726"/>
          </a:xfrm>
          <a:prstGeom prst="rect">
            <a:avLst/>
          </a:prstGeom>
        </p:spPr>
      </p:pic>
      <p:sp>
        <p:nvSpPr>
          <p:cNvPr id="33" name="Rectangle 25"/>
          <p:cNvSpPr>
            <a:spLocks noChangeArrowheads="1"/>
          </p:cNvSpPr>
          <p:nvPr/>
        </p:nvSpPr>
        <p:spPr bwMode="auto">
          <a:xfrm>
            <a:off x="1164066" y="1065576"/>
            <a:ext cx="6072230" cy="1285884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34" name="Rectangle 25"/>
          <p:cNvSpPr>
            <a:spLocks noChangeArrowheads="1"/>
          </p:cNvSpPr>
          <p:nvPr/>
        </p:nvSpPr>
        <p:spPr bwMode="auto">
          <a:xfrm>
            <a:off x="1164066" y="2422898"/>
            <a:ext cx="1143008" cy="3643338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35" name="Rectangle 25"/>
          <p:cNvSpPr>
            <a:spLocks noChangeArrowheads="1"/>
          </p:cNvSpPr>
          <p:nvPr/>
        </p:nvSpPr>
        <p:spPr bwMode="auto">
          <a:xfrm>
            <a:off x="2378512" y="2422898"/>
            <a:ext cx="4857784" cy="3643338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36" name="Rectangle 25"/>
          <p:cNvSpPr>
            <a:spLocks noChangeArrowheads="1"/>
          </p:cNvSpPr>
          <p:nvPr/>
        </p:nvSpPr>
        <p:spPr bwMode="auto">
          <a:xfrm>
            <a:off x="1164066" y="6137674"/>
            <a:ext cx="6072230" cy="428628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37" name="线形标注 1 36"/>
          <p:cNvSpPr/>
          <p:nvPr/>
        </p:nvSpPr>
        <p:spPr bwMode="auto">
          <a:xfrm flipH="1">
            <a:off x="7715272" y="1071546"/>
            <a:ext cx="1285916" cy="642942"/>
          </a:xfrm>
          <a:prstGeom prst="borderCallout1">
            <a:avLst>
              <a:gd name="adj1" fmla="val 46158"/>
              <a:gd name="adj2" fmla="val 103560"/>
              <a:gd name="adj3" fmla="val 55464"/>
              <a:gd name="adj4" fmla="val 14013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网站导航</a:t>
            </a:r>
          </a:p>
        </p:txBody>
      </p:sp>
      <p:sp>
        <p:nvSpPr>
          <p:cNvPr id="38" name="线形标注 1 37"/>
          <p:cNvSpPr/>
          <p:nvPr/>
        </p:nvSpPr>
        <p:spPr bwMode="auto">
          <a:xfrm flipH="1">
            <a:off x="71406" y="2000240"/>
            <a:ext cx="857288" cy="642942"/>
          </a:xfrm>
          <a:prstGeom prst="borderCallout1">
            <a:avLst>
              <a:gd name="adj1" fmla="val 50602"/>
              <a:gd name="adj2" fmla="val 230"/>
              <a:gd name="adj3" fmla="val 139908"/>
              <a:gd name="adj4" fmla="val -23745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左侧</a:t>
            </a:r>
            <a:endParaRPr lang="en-US" altLang="zh-CN" b="1" kern="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链接</a:t>
            </a:r>
          </a:p>
        </p:txBody>
      </p:sp>
      <p:sp>
        <p:nvSpPr>
          <p:cNvPr id="39" name="线形标注 1 38"/>
          <p:cNvSpPr/>
          <p:nvPr/>
        </p:nvSpPr>
        <p:spPr bwMode="auto">
          <a:xfrm flipH="1">
            <a:off x="7715272" y="2500306"/>
            <a:ext cx="1285916" cy="642942"/>
          </a:xfrm>
          <a:prstGeom prst="borderCallout1">
            <a:avLst>
              <a:gd name="adj1" fmla="val 46158"/>
              <a:gd name="adj2" fmla="val 103560"/>
              <a:gd name="adj3" fmla="val 55464"/>
              <a:gd name="adj4" fmla="val 14013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右侧内容</a:t>
            </a:r>
          </a:p>
        </p:txBody>
      </p:sp>
      <p:sp>
        <p:nvSpPr>
          <p:cNvPr id="40" name="线形标注 1 39"/>
          <p:cNvSpPr/>
          <p:nvPr/>
        </p:nvSpPr>
        <p:spPr bwMode="auto">
          <a:xfrm flipH="1">
            <a:off x="7715272" y="5786454"/>
            <a:ext cx="1285916" cy="642942"/>
          </a:xfrm>
          <a:prstGeom prst="borderCallout1">
            <a:avLst>
              <a:gd name="adj1" fmla="val 46158"/>
              <a:gd name="adj2" fmla="val 103560"/>
              <a:gd name="adj3" fmla="val 55464"/>
              <a:gd name="adj4" fmla="val 14013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网站版权</a:t>
            </a:r>
          </a:p>
        </p:txBody>
      </p:sp>
      <p:sp>
        <p:nvSpPr>
          <p:cNvPr id="20" name="线形标注 1 19"/>
          <p:cNvSpPr/>
          <p:nvPr/>
        </p:nvSpPr>
        <p:spPr bwMode="auto">
          <a:xfrm flipH="1">
            <a:off x="2714612" y="214290"/>
            <a:ext cx="1285916" cy="642942"/>
          </a:xfrm>
          <a:prstGeom prst="borderCallout1">
            <a:avLst>
              <a:gd name="adj1" fmla="val 101713"/>
              <a:gd name="adj2" fmla="val 49117"/>
              <a:gd name="adj3" fmla="val 137686"/>
              <a:gd name="adj4" fmla="val 62363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en-US" altLang="zh-CN" b="1" kern="0" dirty="0">
                <a:solidFill>
                  <a:schemeClr val="bg1"/>
                </a:solidFill>
                <a:latin typeface="+mn-ea"/>
                <a:ea typeface="+mn-ea"/>
              </a:rPr>
              <a:t>1-3-1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布局</a:t>
            </a:r>
          </a:p>
        </p:txBody>
      </p:sp>
      <p:sp>
        <p:nvSpPr>
          <p:cNvPr id="21" name="线形标注 1 20"/>
          <p:cNvSpPr/>
          <p:nvPr/>
        </p:nvSpPr>
        <p:spPr bwMode="auto">
          <a:xfrm flipH="1">
            <a:off x="4000496" y="71414"/>
            <a:ext cx="1285916" cy="642942"/>
          </a:xfrm>
          <a:prstGeom prst="borderCallout1">
            <a:avLst>
              <a:gd name="adj1" fmla="val 101713"/>
              <a:gd name="adj2" fmla="val 49117"/>
              <a:gd name="adj3" fmla="val 137686"/>
              <a:gd name="adj4" fmla="val 62363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en-US" altLang="zh-CN" b="1" kern="0" dirty="0">
                <a:solidFill>
                  <a:schemeClr val="bg1"/>
                </a:solidFill>
                <a:latin typeface="+mn-ea"/>
                <a:ea typeface="+mn-ea"/>
              </a:rPr>
              <a:t>1-2-1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布局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5</a:t>
            </a:fld>
            <a:r>
              <a:rPr lang="en-US" altLang="zh-CN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20" grpId="0" animBg="1"/>
      <p:bldP spid="20" grpId="1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6300192" y="70285"/>
            <a:ext cx="2664420" cy="954107"/>
          </a:xfrm>
        </p:spPr>
        <p:txBody>
          <a:bodyPr/>
          <a:lstStyle/>
          <a:p>
            <a:r>
              <a:rPr lang="zh-CN" altLang="en-US" dirty="0"/>
              <a:t>标准文档流</a:t>
            </a:r>
            <a:r>
              <a:rPr lang="en-US" altLang="zh-CN" dirty="0"/>
              <a:t>2-1</a:t>
            </a:r>
            <a:endParaRPr lang="zh-CN" altLang="en-US" dirty="0"/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6" name="Picture 2" descr="C:\Users\yaling.he\Desktop\Chapter07截图\Chapter07截图\Chapter07截图\图7.2  三栏布局页面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6" y="1951229"/>
            <a:ext cx="5184576" cy="429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aling.he\Desktop\Chapter07截图\Chapter07截图\Chapter07截图\图7.3  没有排版的页面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044" y="879933"/>
            <a:ext cx="3470792" cy="566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线形标注 1 21"/>
          <p:cNvSpPr/>
          <p:nvPr/>
        </p:nvSpPr>
        <p:spPr bwMode="auto">
          <a:xfrm flipH="1">
            <a:off x="1979712" y="802895"/>
            <a:ext cx="941534" cy="642942"/>
          </a:xfrm>
          <a:prstGeom prst="borderCallout1">
            <a:avLst>
              <a:gd name="adj1" fmla="val 186431"/>
              <a:gd name="adj2" fmla="val 45114"/>
              <a:gd name="adj3" fmla="val 92480"/>
              <a:gd name="adj4" fmla="val 53444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排版后</a:t>
            </a:r>
          </a:p>
        </p:txBody>
      </p:sp>
      <p:sp>
        <p:nvSpPr>
          <p:cNvPr id="23" name="线形标注 1 22"/>
          <p:cNvSpPr/>
          <p:nvPr/>
        </p:nvSpPr>
        <p:spPr bwMode="auto">
          <a:xfrm flipH="1">
            <a:off x="6706106" y="2636912"/>
            <a:ext cx="1055484" cy="642942"/>
          </a:xfrm>
          <a:prstGeom prst="borderCallout1">
            <a:avLst>
              <a:gd name="adj1" fmla="val 65640"/>
              <a:gd name="adj2" fmla="val 164928"/>
              <a:gd name="adj3" fmla="val 51567"/>
              <a:gd name="adj4" fmla="val 98252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未排版</a:t>
            </a:r>
          </a:p>
        </p:txBody>
      </p:sp>
      <p:sp>
        <p:nvSpPr>
          <p:cNvPr id="25" name="线形标注 1 24"/>
          <p:cNvSpPr/>
          <p:nvPr/>
        </p:nvSpPr>
        <p:spPr bwMode="auto">
          <a:xfrm flipH="1">
            <a:off x="6639411" y="3429000"/>
            <a:ext cx="2085566" cy="2554296"/>
          </a:xfrm>
          <a:prstGeom prst="borderCallout1">
            <a:avLst>
              <a:gd name="adj1" fmla="val 46158"/>
              <a:gd name="adj2" fmla="val 103560"/>
              <a:gd name="adj3" fmla="val -10321"/>
              <a:gd name="adj4" fmla="val 128339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rgbClr val="FF0000"/>
                </a:solidFill>
                <a:latin typeface="+mn-ea"/>
                <a:ea typeface="+mn-ea"/>
              </a:rPr>
              <a:t>标准文档流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：指元素根据块元素或行内元素的特性按</a:t>
            </a:r>
            <a:r>
              <a:rPr lang="zh-CN" altLang="en-US" b="1" kern="0" dirty="0">
                <a:solidFill>
                  <a:srgbClr val="FF0000"/>
                </a:solidFill>
                <a:latin typeface="+mn-ea"/>
                <a:ea typeface="+mn-ea"/>
              </a:rPr>
              <a:t>从上到下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，</a:t>
            </a:r>
            <a:r>
              <a:rPr lang="zh-CN" altLang="en-US" b="1" kern="0" dirty="0">
                <a:solidFill>
                  <a:srgbClr val="FF0000"/>
                </a:solidFill>
                <a:latin typeface="+mn-ea"/>
                <a:ea typeface="+mn-ea"/>
              </a:rPr>
              <a:t>从左到右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的方式自然排列。这也是元素默认的排列方式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6</a:t>
            </a:fld>
            <a:r>
              <a:rPr lang="en-US" altLang="zh-CN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6300192" y="70285"/>
            <a:ext cx="2664420" cy="954107"/>
          </a:xfrm>
        </p:spPr>
        <p:txBody>
          <a:bodyPr/>
          <a:lstStyle/>
          <a:p>
            <a:r>
              <a:rPr lang="zh-CN" altLang="en-US" dirty="0"/>
              <a:t>标准文档流</a:t>
            </a:r>
            <a:r>
              <a:rPr lang="en-US" altLang="zh-CN" dirty="0"/>
              <a:t>2-2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标准文档流组成</a:t>
            </a:r>
            <a:endParaRPr lang="en-US" altLang="zh-CN" dirty="0"/>
          </a:p>
          <a:p>
            <a:pPr lvl="1"/>
            <a:r>
              <a:rPr lang="zh-CN" altLang="en-US" dirty="0"/>
              <a:t>块级元素（</a:t>
            </a:r>
            <a:r>
              <a:rPr lang="en-US" altLang="zh-CN" dirty="0"/>
              <a:t>block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en-US" altLang="zh-CN" dirty="0"/>
              <a:t>&lt;h1&gt;…&lt;h6&gt;</a:t>
            </a:r>
            <a:r>
              <a:rPr lang="zh-CN" altLang="en-US" dirty="0"/>
              <a:t>、</a:t>
            </a:r>
            <a:r>
              <a:rPr lang="en-US" altLang="zh-CN" dirty="0"/>
              <a:t>&lt;p&gt;</a:t>
            </a:r>
            <a:r>
              <a:rPr lang="zh-CN" altLang="en-US" dirty="0"/>
              <a:t>、</a:t>
            </a:r>
            <a:r>
              <a:rPr lang="en-US" altLang="zh-CN" dirty="0"/>
              <a:t>&lt;div&gt;</a:t>
            </a:r>
            <a:r>
              <a:rPr lang="zh-CN" altLang="en-US" dirty="0"/>
              <a:t>、列表</a:t>
            </a:r>
          </a:p>
          <a:p>
            <a:pPr lvl="1"/>
            <a:r>
              <a:rPr lang="zh-CN" altLang="en-US" dirty="0"/>
              <a:t>内联元素（</a:t>
            </a:r>
            <a:r>
              <a:rPr lang="en-US" altLang="zh-CN" dirty="0"/>
              <a:t>inline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en-US" altLang="zh-CN" dirty="0"/>
              <a:t>&lt;span&gt;</a:t>
            </a:r>
            <a:r>
              <a:rPr lang="zh-CN" altLang="en-US" dirty="0"/>
              <a:t>、</a:t>
            </a:r>
            <a:r>
              <a:rPr lang="en-US" altLang="zh-CN" dirty="0"/>
              <a:t>&lt;a&gt;</a:t>
            </a:r>
            <a:r>
              <a:rPr lang="zh-CN" altLang="en-US" dirty="0"/>
              <a:t>、</a:t>
            </a:r>
            <a:r>
              <a:rPr lang="en-US" altLang="zh-CN" dirty="0"/>
              <a:t>&lt;</a:t>
            </a:r>
            <a:r>
              <a:rPr lang="en-US" altLang="zh-CN" dirty="0" err="1"/>
              <a:t>img</a:t>
            </a:r>
            <a:r>
              <a:rPr lang="en-US" altLang="zh-CN" dirty="0"/>
              <a:t>/&gt;</a:t>
            </a:r>
            <a:r>
              <a:rPr lang="zh-CN" altLang="en-US" dirty="0"/>
              <a:t>、</a:t>
            </a:r>
            <a:r>
              <a:rPr lang="en-US" altLang="zh-CN" dirty="0"/>
              <a:t>&lt;strong&gt;...</a:t>
            </a: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172983" y="4286262"/>
            <a:ext cx="843709" cy="400110"/>
            <a:chOff x="3786182" y="3143248"/>
            <a:chExt cx="843709" cy="400110"/>
          </a:xfrm>
        </p:grpSpPr>
        <p:sp>
          <p:nvSpPr>
            <p:cNvPr id="28" name="TextBox 27"/>
            <p:cNvSpPr txBox="1"/>
            <p:nvPr/>
          </p:nvSpPr>
          <p:spPr>
            <a:xfrm>
              <a:off x="3929058" y="3143248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经验</a:t>
              </a:r>
            </a:p>
          </p:txBody>
        </p:sp>
        <p:pic>
          <p:nvPicPr>
            <p:cNvPr id="29" name="Picture 1" descr="C:\Users\meng.zhang\Desktop\ACCP7.0模版图标规范\未命名-1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86182" y="3174234"/>
              <a:ext cx="230326" cy="338139"/>
            </a:xfrm>
            <a:prstGeom prst="rect">
              <a:avLst/>
            </a:prstGeom>
            <a:noFill/>
          </p:spPr>
        </p:pic>
      </p:grpSp>
      <p:grpSp>
        <p:nvGrpSpPr>
          <p:cNvPr id="9" name="组合 8"/>
          <p:cNvGrpSpPr/>
          <p:nvPr/>
        </p:nvGrpSpPr>
        <p:grpSpPr>
          <a:xfrm>
            <a:off x="1214414" y="4606147"/>
            <a:ext cx="6143668" cy="1323183"/>
            <a:chOff x="1214414" y="4606147"/>
            <a:chExt cx="6143668" cy="1323183"/>
          </a:xfrm>
        </p:grpSpPr>
        <p:sp>
          <p:nvSpPr>
            <p:cNvPr id="26" name="AutoShape 4"/>
            <p:cNvSpPr>
              <a:spLocks noChangeArrowheads="1"/>
            </p:cNvSpPr>
            <p:nvPr/>
          </p:nvSpPr>
          <p:spPr bwMode="auto">
            <a:xfrm>
              <a:off x="1214414" y="4786328"/>
              <a:ext cx="6143668" cy="1143002"/>
            </a:xfrm>
            <a:prstGeom prst="roundRect">
              <a:avLst>
                <a:gd name="adj" fmla="val 115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txBody>
            <a:bodyPr anchor="ctr"/>
            <a:lstStyle/>
            <a:p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内联标签可以包含于块级标签中，成为它的子元素，而反过来则不成立</a:t>
              </a:r>
            </a:p>
          </p:txBody>
        </p:sp>
        <p:sp>
          <p:nvSpPr>
            <p:cNvPr id="16" name="AutoShape 4"/>
            <p:cNvSpPr>
              <a:spLocks noChangeArrowheads="1"/>
            </p:cNvSpPr>
            <p:nvPr/>
          </p:nvSpPr>
          <p:spPr bwMode="gray">
            <a:xfrm>
              <a:off x="7000894" y="4606147"/>
              <a:ext cx="357188" cy="360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</a:ln>
          </p:spPr>
          <p:txBody>
            <a:bodyPr anchor="ctr"/>
            <a:lstStyle/>
            <a:p>
              <a:pPr algn="ctr"/>
              <a:r>
                <a:rPr lang="en-US" altLang="zh-CN" sz="2000" b="1">
                  <a:solidFill>
                    <a:srgbClr val="0C83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!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7</a:t>
            </a:fld>
            <a:r>
              <a:rPr lang="en-US" altLang="zh-CN"/>
              <a:t>/39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40152" y="70285"/>
            <a:ext cx="3024460" cy="954107"/>
          </a:xfrm>
        </p:spPr>
        <p:txBody>
          <a:bodyPr/>
          <a:lstStyle/>
          <a:p>
            <a:r>
              <a:rPr lang="en-US" altLang="zh-CN" dirty="0"/>
              <a:t> display</a:t>
            </a:r>
            <a:r>
              <a:rPr lang="zh-CN" altLang="en-US" dirty="0"/>
              <a:t>属性</a:t>
            </a:r>
            <a:r>
              <a:rPr lang="en-US" altLang="zh-CN" dirty="0"/>
              <a:t>2-1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</p:txBody>
      </p:sp>
      <p:graphicFrame>
        <p:nvGraphicFramePr>
          <p:cNvPr id="5" name="Group 29"/>
          <p:cNvGraphicFramePr>
            <a:graphicFrameLocks noGrp="1"/>
          </p:cNvGraphicFramePr>
          <p:nvPr/>
        </p:nvGraphicFramePr>
        <p:xfrm>
          <a:off x="683568" y="1268760"/>
          <a:ext cx="8001056" cy="2786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3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7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5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说明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block</a:t>
                      </a:r>
                      <a:endParaRPr kumimoji="0" lang="zh-CN" altLang="zh-CN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块级元素的默认值，元素会被显示为块级元素，该元素前后会带有换行符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inline</a:t>
                      </a:r>
                      <a:endParaRPr kumimoji="0" lang="zh-CN" altLang="zh-CN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内联元素的默认值。元素会被显示为内联元素，该元素前后没有换行符</a:t>
                      </a:r>
                      <a:r>
                        <a:rPr kumimoji="0" lang="en-US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zh-CN" altLang="zh-CN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inline-block</a:t>
                      </a:r>
                      <a:endParaRPr kumimoji="0" lang="zh-CN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195" marR="36195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行内块元素，元素既具有</a:t>
                      </a:r>
                      <a:r>
                        <a:rPr kumimoji="0" lang="zh-CN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内联</a:t>
                      </a:r>
                      <a:r>
                        <a:rPr kumimoji="0" 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元素的特性，也具有块元素的特性</a:t>
                      </a:r>
                    </a:p>
                  </a:txBody>
                  <a:tcPr marL="36195" marR="36195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kumimoji="0" lang="zh-CN" altLang="zh-CN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设置元素不会被显示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8</a:t>
            </a:fld>
            <a:r>
              <a:rPr lang="en-US" altLang="zh-CN"/>
              <a:t>/39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6052317" y="285728"/>
            <a:ext cx="2912295" cy="523220"/>
          </a:xfrm>
        </p:spPr>
        <p:txBody>
          <a:bodyPr/>
          <a:lstStyle/>
          <a:p>
            <a:r>
              <a:rPr lang="en-US" altLang="zh-CN" dirty="0"/>
              <a:t>display</a:t>
            </a:r>
            <a:r>
              <a:rPr lang="zh-CN" altLang="en-US" dirty="0"/>
              <a:t>属性</a:t>
            </a:r>
            <a:r>
              <a:rPr lang="en-US" altLang="zh-CN" dirty="0"/>
              <a:t>2-2</a:t>
            </a:r>
            <a:endParaRPr lang="zh-CN" altLang="en-US" dirty="0"/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115616" y="1268760"/>
            <a:ext cx="2344914" cy="45243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display:block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</a:p>
        </p:txBody>
      </p:sp>
      <p:pic>
        <p:nvPicPr>
          <p:cNvPr id="2050" name="Picture 2" descr="C:\Users\yaling.he\Desktop\Chapter07截图\Chapter07截图\Chapter07截图\图7.5  设置display block属性后的显示效果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564" y="962245"/>
            <a:ext cx="3017986" cy="294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1125327" y="1916832"/>
            <a:ext cx="2344914" cy="41498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display:inline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</a:p>
        </p:txBody>
      </p:sp>
      <p:pic>
        <p:nvPicPr>
          <p:cNvPr id="2051" name="Picture 3" descr="C:\Users\yaling.he\Desktop\Chapter07截图\Chapter07截图\Chapter07截图\图7.6 设置display inline属性后的显示效果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661" y="1620132"/>
            <a:ext cx="3222446" cy="200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1087882" y="2492896"/>
            <a:ext cx="2344914" cy="41498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display:inline-block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</a:p>
        </p:txBody>
      </p:sp>
      <p:pic>
        <p:nvPicPr>
          <p:cNvPr id="2052" name="Picture 4" descr="C:\Users\yaling.he\Desktop\Chapter07截图\Chapter07截图\Chapter07截图\图7.7 设置display inline-block属性后的显示效果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564" y="2345082"/>
            <a:ext cx="3304706" cy="205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70"/>
          <p:cNvGrpSpPr/>
          <p:nvPr/>
        </p:nvGrpSpPr>
        <p:grpSpPr>
          <a:xfrm>
            <a:off x="162441" y="854285"/>
            <a:ext cx="1000132" cy="414475"/>
            <a:chOff x="1000100" y="2528843"/>
            <a:chExt cx="1000132" cy="414475"/>
          </a:xfrm>
        </p:grpSpPr>
        <p:pic>
          <p:nvPicPr>
            <p:cNvPr id="12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>
              <a:off x="1299399" y="2536025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示例</a:t>
              </a:r>
            </a:p>
          </p:txBody>
        </p:sp>
      </p:grpSp>
      <p:grpSp>
        <p:nvGrpSpPr>
          <p:cNvPr id="14" name="组合 14"/>
          <p:cNvGrpSpPr/>
          <p:nvPr/>
        </p:nvGrpSpPr>
        <p:grpSpPr bwMode="auto">
          <a:xfrm>
            <a:off x="1857007" y="6309320"/>
            <a:ext cx="4572000" cy="428625"/>
            <a:chOff x="3143240" y="5143512"/>
            <a:chExt cx="4572032" cy="428628"/>
          </a:xfrm>
        </p:grpSpPr>
        <p:sp>
          <p:nvSpPr>
            <p:cNvPr id="15" name="圆角矩形 14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7" name="Picture 8" descr="说话气泡new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4181924" y="5187962"/>
              <a:ext cx="3156655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display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</a:t>
              </a:r>
            </a:p>
          </p:txBody>
        </p:sp>
      </p:grp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1074958" y="3150451"/>
            <a:ext cx="2344914" cy="41498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display:none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</a:p>
        </p:txBody>
      </p:sp>
      <p:pic>
        <p:nvPicPr>
          <p:cNvPr id="2053" name="Picture 5" descr="C:\Users\yaling.he\Desktop\Chapter07截图\Chapter07截图\Chapter07截图\图7.8 设置display none属性后的显示效果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331817"/>
            <a:ext cx="5268648" cy="383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9</a:t>
            </a:fld>
            <a:r>
              <a:rPr lang="en-US" altLang="zh-CN"/>
              <a:t>/39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9" grpId="1" animBg="1"/>
    </p:bldLst>
  </p:timing>
</p:sld>
</file>

<file path=ppt/theme/theme1.xml><?xml version="1.0" encoding="utf-8"?>
<a:theme xmlns:a="http://schemas.openxmlformats.org/drawingml/2006/main" name="模板">
  <a:themeElements>
    <a:clrScheme name="模板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模板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cmpd="sng">
          <a:solidFill>
            <a:schemeClr val="accent5">
              <a:lumMod val="50000"/>
            </a:schemeClr>
          </a:solidFill>
          <a:headEnd type="none"/>
          <a:tailEnd type="triangle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flood" dir="t">
            <a:rot lat="0" lon="0" rev="5400000"/>
          </a:lightRig>
        </a:scene3d>
        <a:sp3d prstMaterial="dkEdge">
          <a:bevelT w="0" h="0"/>
          <a:contourClr>
            <a:schemeClr val="accent1">
              <a:satMod val="110000"/>
            </a:schemeClr>
          </a:contourClr>
        </a:sp3d>
      </a:spPr>
      <a:bodyPr/>
      <a:lstStyle>
        <a:defPPr>
          <a:defRPr/>
        </a:defPPr>
      </a:lstStyle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b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模板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2964</Words>
  <Application>Microsoft Office PowerPoint</Application>
  <PresentationFormat>全屏显示(4:3)</PresentationFormat>
  <Paragraphs>504</Paragraphs>
  <Slides>37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6" baseType="lpstr">
      <vt:lpstr>黑体</vt:lpstr>
      <vt:lpstr>微软雅黑</vt:lpstr>
      <vt:lpstr>Arial</vt:lpstr>
      <vt:lpstr>Arial Black</vt:lpstr>
      <vt:lpstr>Calibri</vt:lpstr>
      <vt:lpstr>Tahoma</vt:lpstr>
      <vt:lpstr>Times New Roman</vt:lpstr>
      <vt:lpstr>Wingdings</vt:lpstr>
      <vt:lpstr>模板</vt:lpstr>
      <vt:lpstr>PowerPoint 演示文稿</vt:lpstr>
      <vt:lpstr>回顾与作业点评</vt:lpstr>
      <vt:lpstr>本章任务</vt:lpstr>
      <vt:lpstr>本章目标</vt:lpstr>
      <vt:lpstr>常见网页布局</vt:lpstr>
      <vt:lpstr>标准文档流2-1</vt:lpstr>
      <vt:lpstr>标准文档流2-2</vt:lpstr>
      <vt:lpstr> display属性2-1</vt:lpstr>
      <vt:lpstr>display属性2-2</vt:lpstr>
      <vt:lpstr> display特性</vt:lpstr>
      <vt:lpstr>学员操作—制作QQ会员页面导航</vt:lpstr>
      <vt:lpstr>共性问题集中讲解</vt:lpstr>
      <vt:lpstr>块元素排在一行的方法</vt:lpstr>
      <vt:lpstr>浮动</vt:lpstr>
      <vt:lpstr>设置左浮动</vt:lpstr>
      <vt:lpstr>设置右浮动</vt:lpstr>
      <vt:lpstr>学员操作—制作热门活动页面</vt:lpstr>
      <vt:lpstr>学员操作—制作电视剧详情列表页面</vt:lpstr>
      <vt:lpstr>共性问题集中讲解</vt:lpstr>
      <vt:lpstr>边框塌陷</vt:lpstr>
      <vt:lpstr>清除浮动</vt:lpstr>
      <vt:lpstr>清除左右浮动</vt:lpstr>
      <vt:lpstr>清除两测浮动</vt:lpstr>
      <vt:lpstr>解决父级边框塌陷的方法4-1</vt:lpstr>
      <vt:lpstr>解决父级边框塌陷的方法4-2</vt:lpstr>
      <vt:lpstr>解决父级边框塌陷的方法4-3</vt:lpstr>
      <vt:lpstr>溢出处理</vt:lpstr>
      <vt:lpstr>解决父级边框塌陷的方法4-4</vt:lpstr>
      <vt:lpstr>小结</vt:lpstr>
      <vt:lpstr>学员操作—制作京东登录页面3-1</vt:lpstr>
      <vt:lpstr>学员操作—制作京东登录页面3-2</vt:lpstr>
      <vt:lpstr>学员操作—制作京东登录页面3-3</vt:lpstr>
      <vt:lpstr>共性问题集中讲解</vt:lpstr>
      <vt:lpstr>inline-block和float的区别</vt:lpstr>
      <vt:lpstr>总结</vt:lpstr>
      <vt:lpstr>作业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第1章内容回顾</dc:title>
  <dc:creator>xiaojing.dai</dc:creator>
  <cp:lastModifiedBy>SU YangFei</cp:lastModifiedBy>
  <cp:revision>1230</cp:revision>
  <dcterms:created xsi:type="dcterms:W3CDTF">2006-03-08T06:55:00Z</dcterms:created>
  <dcterms:modified xsi:type="dcterms:W3CDTF">2022-12-01T01:01:07Z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2052-11.1.0.10524</vt:lpwstr>
  </property>
  <property fmtid="{D5CDD505-2E9C-101B-9397-08002B2CF9AE}" pid="3" name="ICV">
    <vt:lpwstr>883011A6FAB24615B93A4ABAD5776305</vt:lpwstr>
  </property>
</Properties>
</file>